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77" r:id="rId5"/>
    <p:sldId id="257" r:id="rId6"/>
    <p:sldId id="260" r:id="rId7"/>
    <p:sldId id="273" r:id="rId8"/>
    <p:sldId id="281" r:id="rId9"/>
    <p:sldId id="948" r:id="rId10"/>
    <p:sldId id="946" r:id="rId11"/>
    <p:sldId id="947" r:id="rId12"/>
    <p:sldId id="950" r:id="rId13"/>
    <p:sldId id="949" r:id="rId14"/>
    <p:sldId id="951" r:id="rId15"/>
  </p:sldIdLst>
  <p:sldSz cx="18288000" cy="10287000"/>
  <p:notesSz cx="6797675" cy="9926638"/>
  <p:embeddedFontLst>
    <p:embeddedFont>
      <p:font typeface="Glacial Indifference" panose="020B0604020202020204" charset="0"/>
      <p:regular r:id="rId17"/>
    </p:embeddedFont>
    <p:embeddedFont>
      <p:font typeface="Open Sans Bold" panose="020B0604020202020204" charset="0"/>
      <p:regular r:id="rId18"/>
    </p:embeddedFont>
    <p:embeddedFont>
      <p:font typeface="League Spartan" panose="020B0604020202020204" charset="0"/>
      <p:regular r:id="rId19"/>
    </p:embeddedFont>
    <p:embeddedFont>
      <p:font typeface="Oswald Bold" panose="020B0604020202020204" charset="0"/>
      <p:regular r:id="rId20"/>
    </p:embeddedFont>
    <p:embeddedFont>
      <p:font typeface="Glacial Indifference Bold" panose="020B0604020202020204" charset="0"/>
      <p:regular r:id="rId21"/>
    </p:embeddedFont>
    <p:embeddedFont>
      <p:font typeface="DM Sans" panose="020B0604020202020204" charset="0"/>
      <p:regular r:id="rId22"/>
      <p:bold r:id="rId23"/>
      <p:italic r:id="rId24"/>
      <p:boldItalic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M Sans Bold" panose="020B0604020202020204" charset="0"/>
      <p:regular r:id="rId34"/>
    </p:embeddedFont>
    <p:embeddedFont>
      <p:font typeface="Poppins Semi-Bold" panose="020B0604020202020204" charset="0"/>
      <p:regular r:id="rId35"/>
    </p:embeddedFont>
    <p:embeddedFont>
      <p:font typeface="Poppins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E6E"/>
    <a:srgbClr val="40B8B6"/>
    <a:srgbClr val="E2BA06"/>
    <a:srgbClr val="AB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49" autoAdjust="0"/>
  </p:normalViewPr>
  <p:slideViewPr>
    <p:cSldViewPr>
      <p:cViewPr varScale="1">
        <p:scale>
          <a:sx n="71" d="100"/>
          <a:sy n="71" d="100"/>
        </p:scale>
        <p:origin x="10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2DCCB-9F43-444A-9663-30A76CF54512}" type="datetimeFigureOut">
              <a:rPr lang="es-ES" smtClean="0"/>
              <a:t>14/02/2024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5CF02-6FBB-4E07-91A3-1523C611D6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33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www.fgalatea.org/ca/formacio" TargetMode="Externa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s.bmj.com/bmj/2019/09/25/caring-programmes-for-sick-doctors-are-a-crucial-step-to-self-regulatio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blogs.bmj.com/bmj/2019/09/25/fostering-healthy-practice-among-physician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galatea.org/pdf/estudis/00_resum-covid2.pdf" TargetMode="External"/><Relationship Id="rId5" Type="http://schemas.openxmlformats.org/officeDocument/2006/relationships/hyperlink" Target="https://fgalatea.org/upload/Documents/1/0/10090.PDF" TargetMode="External"/><Relationship Id="rId4" Type="http://schemas.openxmlformats.org/officeDocument/2006/relationships/image" Target="../media/image2.svg"/><Relationship Id="rId9" Type="http://schemas.openxmlformats.org/officeDocument/2006/relationships/hyperlink" Target="https://www.fgalatea.org/Upload/Documents/1/0/10324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galatea.org/ca/alta-newsletter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://www.fgalatea.org/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2.svg"/><Relationship Id="rId9" Type="http://schemas.openxmlformats.org/officeDocument/2006/relationships/hyperlink" Target="https://www.fgalatea.org/ca/appgalate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8.sv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10" Type="http://schemas.openxmlformats.org/officeDocument/2006/relationships/image" Target="../media/image12.sv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" Type="http://schemas.openxmlformats.org/officeDocument/2006/relationships/image" Target="../media/image8.png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image" Target="../media/image23.svg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4.sv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80377">
            <a:off x="13496265" y="-12249988"/>
            <a:ext cx="24036383" cy="24664199"/>
          </a:xfrm>
          <a:custGeom>
            <a:avLst/>
            <a:gdLst/>
            <a:ahLst/>
            <a:cxnLst/>
            <a:rect l="l" t="t" r="r" b="b"/>
            <a:pathLst>
              <a:path w="24036383" h="24664199">
                <a:moveTo>
                  <a:pt x="0" y="0"/>
                </a:moveTo>
                <a:lnTo>
                  <a:pt x="24036383" y="0"/>
                </a:lnTo>
                <a:lnTo>
                  <a:pt x="24036383" y="24664199"/>
                </a:lnTo>
                <a:lnTo>
                  <a:pt x="0" y="246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3526971" y="3924300"/>
            <a:ext cx="9206501" cy="1685502"/>
          </a:xfrm>
          <a:custGeom>
            <a:avLst/>
            <a:gdLst/>
            <a:ahLst/>
            <a:cxnLst/>
            <a:rect l="l" t="t" r="r" b="b"/>
            <a:pathLst>
              <a:path w="6065708" h="986809">
                <a:moveTo>
                  <a:pt x="0" y="0"/>
                </a:moveTo>
                <a:lnTo>
                  <a:pt x="6065708" y="0"/>
                </a:lnTo>
                <a:lnTo>
                  <a:pt x="6065708" y="986810"/>
                </a:lnTo>
                <a:lnTo>
                  <a:pt x="0" y="986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8496300"/>
            <a:ext cx="18288000" cy="1790700"/>
          </a:xfrm>
          <a:prstGeom prst="rect">
            <a:avLst/>
          </a:prstGeom>
          <a:solidFill>
            <a:srgbClr val="123E6E"/>
          </a:solidFill>
        </p:spPr>
        <p:txBody>
          <a:bodyPr/>
          <a:lstStyle/>
          <a:p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411200" y="92583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 err="1" smtClean="0">
                <a:solidFill>
                  <a:schemeClr val="bg1"/>
                </a:solidFill>
                <a:latin typeface="Poppins Bold"/>
              </a:rPr>
              <a:t>Gener</a:t>
            </a:r>
            <a:r>
              <a:rPr lang="es-ES_tradnl" sz="4000" dirty="0" smtClean="0">
                <a:solidFill>
                  <a:schemeClr val="bg1"/>
                </a:solidFill>
                <a:latin typeface="Poppins Bold"/>
              </a:rPr>
              <a:t>  </a:t>
            </a:r>
            <a:r>
              <a:rPr lang="es-ES_tradnl" sz="4000" dirty="0">
                <a:solidFill>
                  <a:schemeClr val="bg1"/>
                </a:solidFill>
                <a:latin typeface="Poppins Bold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4000" y="9392109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4083025" y="2414141"/>
            <a:ext cx="4164709" cy="7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ACTIVITATS </a:t>
            </a:r>
          </a:p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FORMATIVES PROGRAMADES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41356" y="3916782"/>
            <a:ext cx="3343247" cy="58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4"/>
              </a:lnSpc>
            </a:pPr>
            <a:r>
              <a:rPr lang="en-US" sz="1890" spc="62">
                <a:solidFill>
                  <a:srgbClr val="FFFFFF"/>
                </a:solidFill>
                <a:latin typeface="Glacial Indifference Bold"/>
              </a:rPr>
              <a:t>AUTOCURA PERSONAL</a:t>
            </a:r>
          </a:p>
          <a:p>
            <a:pPr marL="408093" lvl="1" indent="-204047">
              <a:lnSpc>
                <a:spcPts val="2324"/>
              </a:lnSpc>
              <a:buFont typeface="Arial"/>
              <a:buChar char="•"/>
            </a:pPr>
            <a:r>
              <a:rPr lang="en-US" sz="1890" spc="62">
                <a:solidFill>
                  <a:srgbClr val="FFFFFF"/>
                </a:solidFill>
                <a:latin typeface="Glacial Indifference"/>
              </a:rPr>
              <a:t>Autocura en acció.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96414" y="2619146"/>
            <a:ext cx="4232498" cy="32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ns Bold"/>
              </a:rPr>
              <a:t>EDICIONS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9308" y="2628900"/>
            <a:ext cx="1919444" cy="3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951" dirty="0">
                <a:solidFill>
                  <a:srgbClr val="FFFFFF"/>
                </a:solidFill>
                <a:latin typeface="Open Sans Bold"/>
              </a:rPr>
              <a:t>PARTICIPANTS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411553" y="3751971"/>
            <a:ext cx="2948947" cy="687550"/>
            <a:chOff x="0" y="0"/>
            <a:chExt cx="3931929" cy="91673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6675"/>
              <a:ext cx="2499180" cy="552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5"/>
                </a:lnSpc>
                <a:spcBef>
                  <a:spcPct val="0"/>
                </a:spcBef>
              </a:pPr>
              <a:r>
                <a:rPr lang="en-US" sz="3057" spc="-293">
                  <a:solidFill>
                    <a:srgbClr val="FFFFFF"/>
                  </a:solidFill>
                  <a:latin typeface="Glacial Indifference Bold"/>
                </a:rPr>
                <a:t>7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42889" y="610028"/>
              <a:ext cx="3489040" cy="30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45"/>
                </a:lnSpc>
              </a:pPr>
              <a:r>
                <a:rPr lang="en-US" sz="1500" spc="49">
                  <a:solidFill>
                    <a:srgbClr val="FFFFFF"/>
                  </a:solidFill>
                  <a:latin typeface="Glacial Indifference"/>
                </a:rPr>
                <a:t>1 COPC + 1 CTS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rot="7659121">
            <a:off x="15482714" y="-4209129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8"/>
                </a:lnTo>
                <a:lnTo>
                  <a:pt x="0" y="913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9411553" y="5177214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20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11553" y="5650183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1553" y="6099766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 dirty="0">
                <a:solidFill>
                  <a:srgbClr val="FFFFFF"/>
                </a:solidFill>
                <a:latin typeface="Glacial Indifference"/>
              </a:rPr>
              <a:t>8 (1 COPC + 2 CTS)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11553" y="6417901"/>
            <a:ext cx="2007627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56896" y="6797074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5471" y="7176247"/>
            <a:ext cx="1028301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56896" y="7442677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11553" y="8231630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15034" y="8620095"/>
            <a:ext cx="2343356" cy="25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en-US" sz="1590" spc="52">
                <a:solidFill>
                  <a:srgbClr val="FFFFFF"/>
                </a:solidFill>
                <a:latin typeface="Glacial Indifference"/>
              </a:rPr>
              <a:t>(COIB)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18403" y="8290363"/>
            <a:ext cx="1919444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14</a:t>
            </a:r>
          </a:p>
        </p:txBody>
      </p:sp>
      <p:grpSp>
        <p:nvGrpSpPr>
          <p:cNvPr id="42" name="Group 2"/>
          <p:cNvGrpSpPr/>
          <p:nvPr/>
        </p:nvGrpSpPr>
        <p:grpSpPr>
          <a:xfrm>
            <a:off x="1870643" y="2146767"/>
            <a:ext cx="14109453" cy="1010163"/>
            <a:chOff x="0" y="0"/>
            <a:chExt cx="1302438" cy="1573495"/>
          </a:xfrm>
        </p:grpSpPr>
        <p:sp>
          <p:nvSpPr>
            <p:cNvPr id="43" name="Freeform 3"/>
            <p:cNvSpPr/>
            <p:nvPr/>
          </p:nvSpPr>
          <p:spPr>
            <a:xfrm>
              <a:off x="0" y="0"/>
              <a:ext cx="1302438" cy="1573495"/>
            </a:xfrm>
            <a:custGeom>
              <a:avLst/>
              <a:gdLst/>
              <a:ahLst/>
              <a:cxnLst/>
              <a:rect l="l" t="t" r="r" b="b"/>
              <a:pathLst>
                <a:path w="1302438" h="1573495">
                  <a:moveTo>
                    <a:pt x="29097" y="0"/>
                  </a:moveTo>
                  <a:lnTo>
                    <a:pt x="1273341" y="0"/>
                  </a:lnTo>
                  <a:cubicBezTo>
                    <a:pt x="1281058" y="0"/>
                    <a:pt x="1288459" y="3066"/>
                    <a:pt x="1293916" y="8522"/>
                  </a:cubicBezTo>
                  <a:cubicBezTo>
                    <a:pt x="1299373" y="13979"/>
                    <a:pt x="1302438" y="21380"/>
                    <a:pt x="1302438" y="29097"/>
                  </a:cubicBezTo>
                  <a:lnTo>
                    <a:pt x="1302438" y="1544398"/>
                  </a:lnTo>
                  <a:cubicBezTo>
                    <a:pt x="1302438" y="1552115"/>
                    <a:pt x="1299373" y="1559516"/>
                    <a:pt x="1293916" y="1564973"/>
                  </a:cubicBezTo>
                  <a:cubicBezTo>
                    <a:pt x="1288459" y="1570430"/>
                    <a:pt x="1281058" y="1573495"/>
                    <a:pt x="1273341" y="1573495"/>
                  </a:cubicBezTo>
                  <a:lnTo>
                    <a:pt x="29097" y="1573495"/>
                  </a:lnTo>
                  <a:cubicBezTo>
                    <a:pt x="21380" y="1573495"/>
                    <a:pt x="13979" y="1570430"/>
                    <a:pt x="8522" y="1564973"/>
                  </a:cubicBezTo>
                  <a:cubicBezTo>
                    <a:pt x="3066" y="1559516"/>
                    <a:pt x="0" y="1552115"/>
                    <a:pt x="0" y="1544398"/>
                  </a:cubicBezTo>
                  <a:lnTo>
                    <a:pt x="0" y="29097"/>
                  </a:lnTo>
                  <a:cubicBezTo>
                    <a:pt x="0" y="21380"/>
                    <a:pt x="3066" y="13979"/>
                    <a:pt x="8522" y="8522"/>
                  </a:cubicBezTo>
                  <a:cubicBezTo>
                    <a:pt x="13979" y="3066"/>
                    <a:pt x="21380" y="0"/>
                    <a:pt x="29097" y="0"/>
                  </a:cubicBezTo>
                  <a:close/>
                </a:path>
              </a:pathLst>
            </a:custGeom>
            <a:solidFill>
              <a:srgbClr val="40B8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0" y="-38100"/>
              <a:ext cx="1302438" cy="1611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5"/>
          <p:cNvSpPr txBox="1"/>
          <p:nvPr/>
        </p:nvSpPr>
        <p:spPr>
          <a:xfrm>
            <a:off x="4903650" y="1943100"/>
            <a:ext cx="6781008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74"/>
              </a:lnSpc>
              <a:spcBef>
                <a:spcPct val="0"/>
              </a:spcBef>
            </a:pP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04. Intervencions  grupals</a:t>
            </a:r>
            <a:endParaRPr lang="ca-ES" sz="2624" spc="257" dirty="0">
              <a:solidFill>
                <a:srgbClr val="123E6E"/>
              </a:solidFill>
              <a:latin typeface="DM Sans Bold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2819400" y="836552"/>
            <a:ext cx="12123321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ca-ES" sz="4203" spc="-109" dirty="0" smtClean="0">
                <a:solidFill>
                  <a:srgbClr val="123E6E"/>
                </a:solidFill>
                <a:latin typeface="Poppins Semi-Bold"/>
              </a:rPr>
              <a:t>PROMOCIÓ DE LA SALUT I PREVENCIÓ: Intervencions col·lectives</a:t>
            </a:r>
            <a:endParaRPr lang="ca-ES" sz="4203" spc="-109" dirty="0">
              <a:solidFill>
                <a:srgbClr val="123E6E"/>
              </a:solidFill>
              <a:latin typeface="Poppins Semi-Bold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066800" y="3467100"/>
            <a:ext cx="4267200" cy="5909310"/>
          </a:xfrm>
          <a:prstGeom prst="rect">
            <a:avLst/>
          </a:prstGeom>
          <a:noFill/>
          <a:ln>
            <a:solidFill>
              <a:srgbClr val="40B8B6"/>
            </a:solidFill>
          </a:ln>
        </p:spPr>
        <p:txBody>
          <a:bodyPr wrap="square" rtlCol="0">
            <a:spAutoFit/>
          </a:bodyPr>
          <a:lstStyle/>
          <a:p>
            <a:endParaRPr lang="ca-ES" dirty="0"/>
          </a:p>
          <a:p>
            <a:endParaRPr lang="ca-ES" sz="2000" dirty="0"/>
          </a:p>
          <a:p>
            <a:endParaRPr lang="ca-ES" sz="2000" dirty="0"/>
          </a:p>
          <a:p>
            <a:r>
              <a:rPr lang="ca-ES" sz="2000" dirty="0"/>
              <a:t>Grups </a:t>
            </a:r>
            <a:r>
              <a:rPr lang="ca-ES" sz="2000" dirty="0" smtClean="0"/>
              <a:t>amb </a:t>
            </a:r>
            <a:r>
              <a:rPr lang="ca-ES" sz="2000" b="1" dirty="0" smtClean="0"/>
              <a:t>orientació terapèutica </a:t>
            </a:r>
            <a:r>
              <a:rPr lang="ca-ES" sz="2000" dirty="0" smtClean="0"/>
              <a:t>per a professionals que comparteixen una mateixa problemàtica.</a:t>
            </a:r>
          </a:p>
          <a:p>
            <a:endParaRPr lang="ca-ES" sz="2000" u="sng" dirty="0" smtClean="0"/>
          </a:p>
          <a:p>
            <a:pPr lvl="0"/>
            <a:r>
              <a:rPr lang="ca-ES" sz="2000" dirty="0" smtClean="0"/>
              <a:t>Els seus objectius són: </a:t>
            </a:r>
          </a:p>
          <a:p>
            <a:pPr lvl="0"/>
            <a:endParaRPr lang="ca-ES" sz="2000" u="sng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a-ES" sz="2000" dirty="0" smtClean="0"/>
              <a:t>Millorar la simptomatologia presentada.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a-ES" sz="2000" dirty="0" smtClean="0"/>
              <a:t>Fomentar l’autoconeixement  individual a través de l’experiència relacional amb l’altre.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a-ES" sz="2000" dirty="0" smtClean="0"/>
              <a:t>Afavorir la mobilització dels recursos personals i socials.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ca-ES" sz="2000" dirty="0" smtClean="0"/>
          </a:p>
          <a:p>
            <a:r>
              <a:rPr lang="ca-ES" sz="2000" dirty="0" smtClean="0"/>
              <a:t>Els grups terapèutics poden ser tancats o oberts.</a:t>
            </a:r>
            <a:endParaRPr lang="ca-ES" sz="2000" dirty="0"/>
          </a:p>
        </p:txBody>
      </p:sp>
      <p:sp>
        <p:nvSpPr>
          <p:cNvPr id="38" name="TextBox 50"/>
          <p:cNvSpPr txBox="1"/>
          <p:nvPr/>
        </p:nvSpPr>
        <p:spPr>
          <a:xfrm>
            <a:off x="1484003" y="3662540"/>
            <a:ext cx="320764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8"/>
              </a:lnSpc>
            </a:pPr>
            <a:r>
              <a:rPr lang="en-US" sz="1836" dirty="0">
                <a:solidFill>
                  <a:srgbClr val="123E6E"/>
                </a:solidFill>
                <a:latin typeface="League Spartan"/>
              </a:rPr>
              <a:t>GRUPS TERAPÈUTICS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742886" y="3392387"/>
            <a:ext cx="5711890" cy="6445611"/>
          </a:xfrm>
          <a:prstGeom prst="rect">
            <a:avLst/>
          </a:prstGeom>
          <a:ln>
            <a:solidFill>
              <a:srgbClr val="40B8B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a-E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a-E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2000" dirty="0"/>
              <a:t>Grups </a:t>
            </a:r>
            <a:r>
              <a:rPr lang="ca-ES" sz="2000" dirty="0" smtClean="0"/>
              <a:t>amb </a:t>
            </a:r>
            <a:r>
              <a:rPr lang="ca-ES" sz="2000" b="1" dirty="0" smtClean="0"/>
              <a:t>orientació de suport mutu </a:t>
            </a:r>
            <a:r>
              <a:rPr lang="ca-ES" sz="2000" dirty="0" smtClean="0"/>
              <a:t>per </a:t>
            </a:r>
            <a:r>
              <a:rPr lang="ca-ES" sz="2000" dirty="0"/>
              <a:t>a</a:t>
            </a:r>
            <a:r>
              <a:rPr lang="ca-ES" sz="2000" dirty="0">
                <a:solidFill>
                  <a:srgbClr val="FF0000"/>
                </a:solidFill>
              </a:rPr>
              <a:t> </a:t>
            </a:r>
            <a:r>
              <a:rPr lang="ca-ES" sz="2000" dirty="0"/>
              <a:t>professionals que comparteixen experiències i vivències.</a:t>
            </a:r>
            <a:endParaRPr lang="es-ES" sz="20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2000" dirty="0"/>
              <a:t>Els objectius són: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a-ES" sz="2000" dirty="0" smtClean="0"/>
              <a:t>Suport </a:t>
            </a:r>
            <a:r>
              <a:rPr lang="ca-ES" sz="2000" dirty="0"/>
              <a:t>emocional i psicològic per reduir l'impacte emocional i repercussions en la salut mental que de vegades pot experimentar la persona.</a:t>
            </a:r>
            <a:endParaRPr lang="es-ES" sz="2000" dirty="0"/>
          </a:p>
          <a:p>
            <a:pPr marL="342900" marR="109855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ca-ES" sz="2000" dirty="0"/>
              <a:t>Promoure els processos adaptatius davant les situacions que generen malestar i estrès. </a:t>
            </a:r>
            <a:endParaRPr lang="es-ES" sz="2000" dirty="0"/>
          </a:p>
          <a:p>
            <a:pPr marL="342900" marR="109855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ca-ES" sz="2000" dirty="0"/>
              <a:t>Facilitar espais de relació entre persones que experimenten situacions similars per tal que puguin compartir necessitats, preocupacions i també coneixements i recursos.</a:t>
            </a:r>
            <a:endParaRPr lang="es-ES" sz="2000" dirty="0"/>
          </a:p>
          <a:p>
            <a:pPr marL="342900" marR="109855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ca-ES" sz="2000" dirty="0"/>
              <a:t>Fomentar </a:t>
            </a:r>
            <a:r>
              <a:rPr lang="ca-ES" sz="2000" dirty="0" err="1"/>
              <a:t>l’autocura</a:t>
            </a:r>
            <a:r>
              <a:rPr lang="ca-ES" sz="2000" dirty="0"/>
              <a:t>.</a:t>
            </a:r>
            <a:endParaRPr lang="es-ES" sz="2000" dirty="0"/>
          </a:p>
          <a:p>
            <a:pPr marL="342900" marR="109855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ca-ES" sz="2000" dirty="0"/>
              <a:t>Esdevenir grup d’ajuda mútua (GAM), si és el cas. </a:t>
            </a:r>
            <a:endParaRPr lang="es-ES" sz="2000" dirty="0"/>
          </a:p>
        </p:txBody>
      </p:sp>
      <p:sp>
        <p:nvSpPr>
          <p:cNvPr id="39" name="TextBox 50"/>
          <p:cNvSpPr txBox="1"/>
          <p:nvPr/>
        </p:nvSpPr>
        <p:spPr>
          <a:xfrm>
            <a:off x="6958464" y="3701264"/>
            <a:ext cx="320764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8"/>
              </a:lnSpc>
            </a:pPr>
            <a:r>
              <a:rPr lang="en-US" sz="1836" dirty="0">
                <a:solidFill>
                  <a:srgbClr val="123E6E"/>
                </a:solidFill>
                <a:latin typeface="League Spartan"/>
              </a:rPr>
              <a:t>GRUPS DE SUPORT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987645" y="3383177"/>
            <a:ext cx="4816352" cy="5560240"/>
          </a:xfrm>
          <a:prstGeom prst="rect">
            <a:avLst/>
          </a:prstGeom>
          <a:ln>
            <a:solidFill>
              <a:srgbClr val="40B8B6"/>
            </a:solidFill>
          </a:ln>
        </p:spPr>
        <p:txBody>
          <a:bodyPr wrap="square">
            <a:spAutoFit/>
          </a:bodyPr>
          <a:lstStyle/>
          <a:p>
            <a:pPr marR="200025">
              <a:lnSpc>
                <a:spcPct val="107000"/>
              </a:lnSpc>
              <a:spcAft>
                <a:spcPts val="800"/>
              </a:spcAft>
            </a:pPr>
            <a:endParaRPr lang="ca-E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200025">
              <a:lnSpc>
                <a:spcPct val="107000"/>
              </a:lnSpc>
              <a:spcAft>
                <a:spcPts val="800"/>
              </a:spcAft>
            </a:pPr>
            <a:endParaRPr lang="ca-E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200025">
              <a:lnSpc>
                <a:spcPct val="107000"/>
              </a:lnSpc>
              <a:spcAft>
                <a:spcPts val="800"/>
              </a:spcAft>
            </a:pPr>
            <a:r>
              <a:rPr lang="ca-E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Espais </a:t>
            </a:r>
            <a:r>
              <a:rPr lang="ca-E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treball i col·laboració </a:t>
            </a:r>
            <a:r>
              <a:rPr lang="ca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entre professionals experts. </a:t>
            </a:r>
            <a:endParaRPr lang="ca-ES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200025">
              <a:lnSpc>
                <a:spcPct val="107000"/>
              </a:lnSpc>
              <a:spcAft>
                <a:spcPts val="800"/>
              </a:spcAft>
            </a:pPr>
            <a:endParaRPr lang="ca-E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200025">
              <a:lnSpc>
                <a:spcPct val="107000"/>
              </a:lnSpc>
              <a:spcAft>
                <a:spcPts val="800"/>
              </a:spcAft>
            </a:pPr>
            <a:r>
              <a:rPr lang="ca-E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Els objectius són:</a:t>
            </a:r>
          </a:p>
          <a:p>
            <a:pPr marL="342900" marR="200025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a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Intercanviar coneixements i experiències.</a:t>
            </a:r>
          </a:p>
          <a:p>
            <a:pPr marL="342900" marR="200025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a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Crear </a:t>
            </a:r>
            <a:r>
              <a:rPr lang="ca-E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espais de reflexió i treball per a compartir </a:t>
            </a:r>
            <a:r>
              <a:rPr lang="ca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ca-E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marR="200025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a-E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Vetllar per la  bona </a:t>
            </a:r>
            <a:r>
              <a:rPr lang="ca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praxi </a:t>
            </a:r>
            <a:r>
              <a:rPr lang="ca-E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l’atenció de qualitat.</a:t>
            </a:r>
          </a:p>
          <a:p>
            <a:pPr marR="200025">
              <a:lnSpc>
                <a:spcPct val="107000"/>
              </a:lnSpc>
              <a:spcAft>
                <a:spcPts val="800"/>
              </a:spcAft>
            </a:pPr>
            <a:r>
              <a:rPr lang="ca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a-E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200025">
              <a:lnSpc>
                <a:spcPct val="107000"/>
              </a:lnSpc>
              <a:spcAft>
                <a:spcPts val="800"/>
              </a:spcAft>
            </a:pPr>
            <a:endParaRPr lang="ca-E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50"/>
          <p:cNvSpPr txBox="1"/>
          <p:nvPr/>
        </p:nvSpPr>
        <p:spPr>
          <a:xfrm>
            <a:off x="12855794" y="3701264"/>
            <a:ext cx="320764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8"/>
              </a:lnSpc>
            </a:pPr>
            <a:r>
              <a:rPr lang="en-US" sz="1836" dirty="0">
                <a:solidFill>
                  <a:srgbClr val="123E6E"/>
                </a:solidFill>
                <a:latin typeface="League Spartan"/>
              </a:rPr>
              <a:t>GRUPS DE TREBALL</a:t>
            </a:r>
          </a:p>
        </p:txBody>
      </p:sp>
    </p:spTree>
    <p:extLst>
      <p:ext uri="{BB962C8B-B14F-4D97-AF65-F5344CB8AC3E}">
        <p14:creationId xmlns:p14="http://schemas.microsoft.com/office/powerpoint/2010/main" val="1225440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5016" y="9012613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4083025" y="2414141"/>
            <a:ext cx="4164709" cy="7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ACTIVITATS </a:t>
            </a:r>
          </a:p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FORMATIVES PROGRAMADES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41356" y="3916782"/>
            <a:ext cx="3343247" cy="58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4"/>
              </a:lnSpc>
            </a:pPr>
            <a:r>
              <a:rPr lang="en-US" sz="1890" spc="62">
                <a:solidFill>
                  <a:srgbClr val="FFFFFF"/>
                </a:solidFill>
                <a:latin typeface="Glacial Indifference Bold"/>
              </a:rPr>
              <a:t>AUTOCURA PERSONAL</a:t>
            </a:r>
          </a:p>
          <a:p>
            <a:pPr marL="408093" lvl="1" indent="-204047">
              <a:lnSpc>
                <a:spcPts val="2324"/>
              </a:lnSpc>
              <a:buFont typeface="Arial"/>
              <a:buChar char="•"/>
            </a:pPr>
            <a:r>
              <a:rPr lang="en-US" sz="1890" spc="62">
                <a:solidFill>
                  <a:srgbClr val="FFFFFF"/>
                </a:solidFill>
                <a:latin typeface="Glacial Indifference"/>
              </a:rPr>
              <a:t>Autocura en acció.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96414" y="2619146"/>
            <a:ext cx="4232498" cy="32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ns Bold"/>
              </a:rPr>
              <a:t>EDICIONS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9308" y="2628900"/>
            <a:ext cx="1919444" cy="3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951" dirty="0">
                <a:solidFill>
                  <a:srgbClr val="FFFFFF"/>
                </a:solidFill>
                <a:latin typeface="Open Sans Bold"/>
              </a:rPr>
              <a:t>PARTICIPANTS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11553" y="3801977"/>
            <a:ext cx="1874385" cy="41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7</a:t>
            </a:r>
          </a:p>
        </p:txBody>
      </p:sp>
      <p:sp>
        <p:nvSpPr>
          <p:cNvPr id="25" name="Freeform 25"/>
          <p:cNvSpPr/>
          <p:nvPr/>
        </p:nvSpPr>
        <p:spPr>
          <a:xfrm rot="7659121">
            <a:off x="15152348" y="-3223159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8"/>
                </a:lnTo>
                <a:lnTo>
                  <a:pt x="0" y="913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9411553" y="5177214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20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11553" y="5650183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1553" y="6099766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 dirty="0">
                <a:solidFill>
                  <a:srgbClr val="FFFFFF"/>
                </a:solidFill>
                <a:latin typeface="Glacial Indifference"/>
              </a:rPr>
              <a:t>8 (1 COPC + 2 CTS)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11553" y="6417901"/>
            <a:ext cx="2007627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56896" y="6797074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5471" y="7176247"/>
            <a:ext cx="1028301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56896" y="7442677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11553" y="8231630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15034" y="8620095"/>
            <a:ext cx="2343356" cy="25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en-US" sz="1590" spc="52">
                <a:solidFill>
                  <a:srgbClr val="FFFFFF"/>
                </a:solidFill>
                <a:latin typeface="Glacial Indifference"/>
              </a:rPr>
              <a:t>(COIB)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18403" y="8290363"/>
            <a:ext cx="1919444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14</a:t>
            </a:r>
          </a:p>
        </p:txBody>
      </p:sp>
      <p:sp>
        <p:nvSpPr>
          <p:cNvPr id="54" name="TextBox 5"/>
          <p:cNvSpPr txBox="1"/>
          <p:nvPr/>
        </p:nvSpPr>
        <p:spPr>
          <a:xfrm>
            <a:off x="1526292" y="2222393"/>
            <a:ext cx="6781008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74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123E6E"/>
                </a:solidFill>
                <a:latin typeface="DM Sans Bold"/>
              </a:rPr>
              <a:t>05. DOCÈNCIA</a:t>
            </a:r>
          </a:p>
        </p:txBody>
      </p:sp>
      <p:sp>
        <p:nvSpPr>
          <p:cNvPr id="35" name="TextBox 14"/>
          <p:cNvSpPr txBox="1"/>
          <p:nvPr/>
        </p:nvSpPr>
        <p:spPr>
          <a:xfrm>
            <a:off x="2819400" y="836552"/>
            <a:ext cx="12123321" cy="60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203" spc="-109" dirty="0">
                <a:solidFill>
                  <a:srgbClr val="123E6E"/>
                </a:solidFill>
                <a:latin typeface="Poppins Semi-Bold"/>
              </a:rPr>
              <a:t>PROMOCIÓ DE LA SALUT I PREVENCIÓ: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903433" y="3801977"/>
            <a:ext cx="8277408" cy="4744697"/>
          </a:xfrm>
          <a:prstGeom prst="rect">
            <a:avLst/>
          </a:prstGeom>
          <a:ln>
            <a:solidFill>
              <a:srgbClr val="40B8B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Activitats programades per </a:t>
            </a:r>
            <a:r>
              <a:rPr lang="ca-E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donar eines i recursos per un desenvolupament professional saludable</a:t>
            </a: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 través del coneixement i la millora de les habilitats i competències.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S’ofereixen cursos en format presencial, </a:t>
            </a:r>
            <a:r>
              <a:rPr lang="ca-ES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webinar</a:t>
            </a: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ca-ES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autoformatiu</a:t>
            </a: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Els eixos de formació són: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a-ES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Autocura</a:t>
            </a: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personal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Recursos i habilitats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Equips i organitzacions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ca-E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salut dels residents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hlinkClick r:id="rId5"/>
              </a:rPr>
              <a:t>Formació - Fundació Galatea (fgalatea.org)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2"/>
          <p:cNvGrpSpPr/>
          <p:nvPr/>
        </p:nvGrpSpPr>
        <p:grpSpPr>
          <a:xfrm>
            <a:off x="1892547" y="2527466"/>
            <a:ext cx="8325522" cy="985173"/>
            <a:chOff x="0" y="0"/>
            <a:chExt cx="1302438" cy="1573495"/>
          </a:xfrm>
        </p:grpSpPr>
        <p:sp>
          <p:nvSpPr>
            <p:cNvPr id="38" name="Freeform 3"/>
            <p:cNvSpPr/>
            <p:nvPr/>
          </p:nvSpPr>
          <p:spPr>
            <a:xfrm>
              <a:off x="0" y="0"/>
              <a:ext cx="1302438" cy="1573495"/>
            </a:xfrm>
            <a:custGeom>
              <a:avLst/>
              <a:gdLst/>
              <a:ahLst/>
              <a:cxnLst/>
              <a:rect l="l" t="t" r="r" b="b"/>
              <a:pathLst>
                <a:path w="1302438" h="1573495">
                  <a:moveTo>
                    <a:pt x="29097" y="0"/>
                  </a:moveTo>
                  <a:lnTo>
                    <a:pt x="1273341" y="0"/>
                  </a:lnTo>
                  <a:cubicBezTo>
                    <a:pt x="1281058" y="0"/>
                    <a:pt x="1288459" y="3066"/>
                    <a:pt x="1293916" y="8522"/>
                  </a:cubicBezTo>
                  <a:cubicBezTo>
                    <a:pt x="1299373" y="13979"/>
                    <a:pt x="1302438" y="21380"/>
                    <a:pt x="1302438" y="29097"/>
                  </a:cubicBezTo>
                  <a:lnTo>
                    <a:pt x="1302438" y="1544398"/>
                  </a:lnTo>
                  <a:cubicBezTo>
                    <a:pt x="1302438" y="1552115"/>
                    <a:pt x="1299373" y="1559516"/>
                    <a:pt x="1293916" y="1564973"/>
                  </a:cubicBezTo>
                  <a:cubicBezTo>
                    <a:pt x="1288459" y="1570430"/>
                    <a:pt x="1281058" y="1573495"/>
                    <a:pt x="1273341" y="1573495"/>
                  </a:cubicBezTo>
                  <a:lnTo>
                    <a:pt x="29097" y="1573495"/>
                  </a:lnTo>
                  <a:cubicBezTo>
                    <a:pt x="21380" y="1573495"/>
                    <a:pt x="13979" y="1570430"/>
                    <a:pt x="8522" y="1564973"/>
                  </a:cubicBezTo>
                  <a:cubicBezTo>
                    <a:pt x="3066" y="1559516"/>
                    <a:pt x="0" y="1552115"/>
                    <a:pt x="0" y="1544398"/>
                  </a:cubicBezTo>
                  <a:lnTo>
                    <a:pt x="0" y="29097"/>
                  </a:lnTo>
                  <a:cubicBezTo>
                    <a:pt x="0" y="21380"/>
                    <a:pt x="3066" y="13979"/>
                    <a:pt x="8522" y="8522"/>
                  </a:cubicBezTo>
                  <a:cubicBezTo>
                    <a:pt x="13979" y="3066"/>
                    <a:pt x="21380" y="0"/>
                    <a:pt x="29097" y="0"/>
                  </a:cubicBezTo>
                  <a:close/>
                </a:path>
              </a:pathLst>
            </a:custGeom>
            <a:solidFill>
              <a:srgbClr val="40B8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TextBox 4"/>
            <p:cNvSpPr txBox="1"/>
            <p:nvPr/>
          </p:nvSpPr>
          <p:spPr>
            <a:xfrm>
              <a:off x="0" y="-38100"/>
              <a:ext cx="1302438" cy="1611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5"/>
          <p:cNvSpPr txBox="1"/>
          <p:nvPr/>
        </p:nvSpPr>
        <p:spPr>
          <a:xfrm>
            <a:off x="1678692" y="2374793"/>
            <a:ext cx="6781008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74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123E6E"/>
                </a:solidFill>
                <a:latin typeface="DM Sans Bold"/>
              </a:rPr>
              <a:t>05. </a:t>
            </a: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Docència</a:t>
            </a:r>
            <a:endParaRPr lang="ca-ES" sz="2624" spc="257" dirty="0">
              <a:solidFill>
                <a:srgbClr val="123E6E"/>
              </a:solidFill>
              <a:latin typeface="DM Sans Bold"/>
            </a:endParaRPr>
          </a:p>
        </p:txBody>
      </p:sp>
      <p:sp>
        <p:nvSpPr>
          <p:cNvPr id="46" name="Freeform 4">
            <a:extLst>
              <a:ext uri="{FF2B5EF4-FFF2-40B4-BE49-F238E27FC236}">
                <a16:creationId xmlns:a16="http://schemas.microsoft.com/office/drawing/2014/main" id="{589096DB-0753-4C42-8997-051D537E4B9A}"/>
              </a:ext>
            </a:extLst>
          </p:cNvPr>
          <p:cNvSpPr/>
          <p:nvPr/>
        </p:nvSpPr>
        <p:spPr>
          <a:xfrm>
            <a:off x="10936729" y="2942346"/>
            <a:ext cx="4878691" cy="2245678"/>
          </a:xfrm>
          <a:custGeom>
            <a:avLst/>
            <a:gdLst/>
            <a:ahLst/>
            <a:cxnLst/>
            <a:rect l="l" t="t" r="r" b="b"/>
            <a:pathLst>
              <a:path w="4762454" h="3571840">
                <a:moveTo>
                  <a:pt x="0" y="0"/>
                </a:moveTo>
                <a:lnTo>
                  <a:pt x="4762454" y="0"/>
                </a:lnTo>
                <a:lnTo>
                  <a:pt x="4762454" y="3571840"/>
                </a:lnTo>
                <a:lnTo>
                  <a:pt x="0" y="3571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" t="-39238" r="2383" b="-1981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07356467-5479-40F8-9437-3F3C68A1702E}"/>
              </a:ext>
            </a:extLst>
          </p:cNvPr>
          <p:cNvSpPr/>
          <p:nvPr/>
        </p:nvSpPr>
        <p:spPr>
          <a:xfrm>
            <a:off x="11454429" y="6312971"/>
            <a:ext cx="5707112" cy="3312008"/>
          </a:xfrm>
          <a:custGeom>
            <a:avLst/>
            <a:gdLst/>
            <a:ahLst/>
            <a:cxnLst/>
            <a:rect l="l" t="t" r="r" b="b"/>
            <a:pathLst>
              <a:path w="6188155" h="3571840">
                <a:moveTo>
                  <a:pt x="0" y="0"/>
                </a:moveTo>
                <a:lnTo>
                  <a:pt x="6188154" y="0"/>
                </a:lnTo>
                <a:lnTo>
                  <a:pt x="6188154" y="3571840"/>
                </a:lnTo>
                <a:lnTo>
                  <a:pt x="0" y="3571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497" t="-85370" r="-211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EE064398-DA41-44E8-8CFD-DF3FDD4ADA34}"/>
              </a:ext>
            </a:extLst>
          </p:cNvPr>
          <p:cNvSpPr txBox="1"/>
          <p:nvPr/>
        </p:nvSpPr>
        <p:spPr>
          <a:xfrm>
            <a:off x="11488675" y="9821133"/>
            <a:ext cx="7808471" cy="21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5"/>
              </a:lnSpc>
            </a:pPr>
            <a:r>
              <a:rPr lang="en-US" sz="1351" spc="132" dirty="0">
                <a:solidFill>
                  <a:srgbClr val="40B8B6"/>
                </a:solidFill>
                <a:latin typeface="DM Sans Bold"/>
              </a:rPr>
              <a:t>TALLER TUTOR-RESIDENT AL III CONGRÉS GALLEC DE FSE</a:t>
            </a:r>
          </a:p>
        </p:txBody>
      </p:sp>
      <p:sp>
        <p:nvSpPr>
          <p:cNvPr id="49" name="TextBox 14">
            <a:extLst>
              <a:ext uri="{FF2B5EF4-FFF2-40B4-BE49-F238E27FC236}">
                <a16:creationId xmlns:a16="http://schemas.microsoft.com/office/drawing/2014/main" id="{045B83C7-EFB8-4A30-8DD1-5E718E61BEE5}"/>
              </a:ext>
            </a:extLst>
          </p:cNvPr>
          <p:cNvSpPr txBox="1"/>
          <p:nvPr/>
        </p:nvSpPr>
        <p:spPr>
          <a:xfrm>
            <a:off x="10936729" y="5372100"/>
            <a:ext cx="7808471" cy="21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5"/>
              </a:lnSpc>
            </a:pPr>
            <a:r>
              <a:rPr lang="en-US" sz="1351" spc="132" dirty="0">
                <a:solidFill>
                  <a:srgbClr val="40B8B6"/>
                </a:solidFill>
                <a:latin typeface="DM Sans Bold"/>
              </a:rPr>
              <a:t>CONFERÈNCIA SALUT DEL RESIDENT AL COMT</a:t>
            </a:r>
          </a:p>
        </p:txBody>
      </p:sp>
    </p:spTree>
    <p:extLst>
      <p:ext uri="{BB962C8B-B14F-4D97-AF65-F5344CB8AC3E}">
        <p14:creationId xmlns:p14="http://schemas.microsoft.com/office/powerpoint/2010/main" val="378227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90600" y="4087264"/>
            <a:ext cx="3986154" cy="1477328"/>
          </a:xfrm>
          <a:prstGeom prst="rect">
            <a:avLst/>
          </a:prstGeom>
          <a:noFill/>
          <a:ln>
            <a:solidFill>
              <a:srgbClr val="40B8B6"/>
            </a:solidFill>
          </a:ln>
        </p:spPr>
        <p:txBody>
          <a:bodyPr wrap="square" rtlCol="0">
            <a:spAutoFit/>
          </a:bodyPr>
          <a:lstStyle/>
          <a:p>
            <a:endParaRPr lang="ca-ES" dirty="0"/>
          </a:p>
          <a:p>
            <a:r>
              <a:rPr lang="ca-ES" dirty="0"/>
              <a:t>Participació en jornades i congressos, publicació, col·laboració en el disseny de campanyes de promoció de la salut, etc. </a:t>
            </a:r>
          </a:p>
          <a:p>
            <a:endParaRPr lang="ca-ES" dirty="0"/>
          </a:p>
        </p:txBody>
      </p:sp>
      <p:sp>
        <p:nvSpPr>
          <p:cNvPr id="2" name="Freeform 2"/>
          <p:cNvSpPr/>
          <p:nvPr/>
        </p:nvSpPr>
        <p:spPr>
          <a:xfrm>
            <a:off x="3375016" y="9012613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4083025" y="2414141"/>
            <a:ext cx="4164709" cy="7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ACTIVITATS </a:t>
            </a:r>
          </a:p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FORMATIVES PROGRAMADES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96414" y="2619146"/>
            <a:ext cx="4232498" cy="32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ns Bold"/>
              </a:rPr>
              <a:t>EDICIONS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9308" y="2628900"/>
            <a:ext cx="1919444" cy="3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951" dirty="0">
                <a:solidFill>
                  <a:srgbClr val="FFFFFF"/>
                </a:solidFill>
                <a:latin typeface="Open Sans Bold"/>
              </a:rPr>
              <a:t>PARTICIPANTS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11553" y="3801977"/>
            <a:ext cx="1874385" cy="41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7</a:t>
            </a:r>
          </a:p>
        </p:txBody>
      </p:sp>
      <p:sp>
        <p:nvSpPr>
          <p:cNvPr id="25" name="Freeform 25"/>
          <p:cNvSpPr/>
          <p:nvPr/>
        </p:nvSpPr>
        <p:spPr>
          <a:xfrm rot="7659121">
            <a:off x="15152348" y="-3223159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8"/>
                </a:lnTo>
                <a:lnTo>
                  <a:pt x="0" y="913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9411553" y="5177214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 dirty="0">
                <a:solidFill>
                  <a:srgbClr val="FFFFFF"/>
                </a:solidFill>
                <a:latin typeface="Glacial Indifference Bold"/>
              </a:rPr>
              <a:t>20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11553" y="5650183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1553" y="6099766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 dirty="0">
                <a:solidFill>
                  <a:srgbClr val="FFFFFF"/>
                </a:solidFill>
                <a:latin typeface="Glacial Indifference"/>
              </a:rPr>
              <a:t>8 (1 COPC + 2 CTS)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009165" y="6664035"/>
            <a:ext cx="2007627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56896" y="6797074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5471" y="7176247"/>
            <a:ext cx="1028301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56896" y="7442677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11553" y="8231630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15034" y="8620095"/>
            <a:ext cx="2343356" cy="25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en-US" sz="1590" spc="52">
                <a:solidFill>
                  <a:srgbClr val="FFFFFF"/>
                </a:solidFill>
                <a:latin typeface="Glacial Indifference"/>
              </a:rPr>
              <a:t>(COIB)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18403" y="8290363"/>
            <a:ext cx="1919444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14</a:t>
            </a:r>
          </a:p>
        </p:txBody>
      </p:sp>
      <p:grpSp>
        <p:nvGrpSpPr>
          <p:cNvPr id="42" name="Group 2"/>
          <p:cNvGrpSpPr/>
          <p:nvPr/>
        </p:nvGrpSpPr>
        <p:grpSpPr>
          <a:xfrm>
            <a:off x="2050993" y="2574932"/>
            <a:ext cx="13949721" cy="1152065"/>
            <a:chOff x="0" y="0"/>
            <a:chExt cx="1302438" cy="1573495"/>
          </a:xfrm>
        </p:grpSpPr>
        <p:sp>
          <p:nvSpPr>
            <p:cNvPr id="43" name="Freeform 3"/>
            <p:cNvSpPr/>
            <p:nvPr/>
          </p:nvSpPr>
          <p:spPr>
            <a:xfrm>
              <a:off x="0" y="0"/>
              <a:ext cx="1302438" cy="1573495"/>
            </a:xfrm>
            <a:custGeom>
              <a:avLst/>
              <a:gdLst/>
              <a:ahLst/>
              <a:cxnLst/>
              <a:rect l="l" t="t" r="r" b="b"/>
              <a:pathLst>
                <a:path w="1302438" h="1573495">
                  <a:moveTo>
                    <a:pt x="29097" y="0"/>
                  </a:moveTo>
                  <a:lnTo>
                    <a:pt x="1273341" y="0"/>
                  </a:lnTo>
                  <a:cubicBezTo>
                    <a:pt x="1281058" y="0"/>
                    <a:pt x="1288459" y="3066"/>
                    <a:pt x="1293916" y="8522"/>
                  </a:cubicBezTo>
                  <a:cubicBezTo>
                    <a:pt x="1299373" y="13979"/>
                    <a:pt x="1302438" y="21380"/>
                    <a:pt x="1302438" y="29097"/>
                  </a:cubicBezTo>
                  <a:lnTo>
                    <a:pt x="1302438" y="1544398"/>
                  </a:lnTo>
                  <a:cubicBezTo>
                    <a:pt x="1302438" y="1552115"/>
                    <a:pt x="1299373" y="1559516"/>
                    <a:pt x="1293916" y="1564973"/>
                  </a:cubicBezTo>
                  <a:cubicBezTo>
                    <a:pt x="1288459" y="1570430"/>
                    <a:pt x="1281058" y="1573495"/>
                    <a:pt x="1273341" y="1573495"/>
                  </a:cubicBezTo>
                  <a:lnTo>
                    <a:pt x="29097" y="1573495"/>
                  </a:lnTo>
                  <a:cubicBezTo>
                    <a:pt x="21380" y="1573495"/>
                    <a:pt x="13979" y="1570430"/>
                    <a:pt x="8522" y="1564973"/>
                  </a:cubicBezTo>
                  <a:cubicBezTo>
                    <a:pt x="3066" y="1559516"/>
                    <a:pt x="0" y="1552115"/>
                    <a:pt x="0" y="1544398"/>
                  </a:cubicBezTo>
                  <a:lnTo>
                    <a:pt x="0" y="29097"/>
                  </a:lnTo>
                  <a:cubicBezTo>
                    <a:pt x="0" y="21380"/>
                    <a:pt x="3066" y="13979"/>
                    <a:pt x="8522" y="8522"/>
                  </a:cubicBezTo>
                  <a:cubicBezTo>
                    <a:pt x="13979" y="3066"/>
                    <a:pt x="21380" y="0"/>
                    <a:pt x="29097" y="0"/>
                  </a:cubicBezTo>
                  <a:close/>
                </a:path>
              </a:pathLst>
            </a:custGeom>
            <a:solidFill>
              <a:srgbClr val="40B8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0" y="-38100"/>
              <a:ext cx="1302438" cy="1611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14"/>
          <p:cNvSpPr txBox="1"/>
          <p:nvPr/>
        </p:nvSpPr>
        <p:spPr>
          <a:xfrm>
            <a:off x="2819400" y="836552"/>
            <a:ext cx="12123321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ca-ES" sz="4203" spc="-109" dirty="0" smtClean="0">
                <a:solidFill>
                  <a:srgbClr val="123E6E"/>
                </a:solidFill>
                <a:latin typeface="Poppins Semi-Bold"/>
              </a:rPr>
              <a:t>PROMOCIÓ DE LA SALUT I PREVENCIÓ: </a:t>
            </a:r>
          </a:p>
          <a:p>
            <a:pPr algn="ctr">
              <a:lnSpc>
                <a:spcPts val="4666"/>
              </a:lnSpc>
            </a:pPr>
            <a:r>
              <a:rPr lang="ca-ES" sz="4203" spc="-109" dirty="0" smtClean="0">
                <a:solidFill>
                  <a:srgbClr val="123E6E"/>
                </a:solidFill>
                <a:latin typeface="Poppins Semi-Bold"/>
              </a:rPr>
              <a:t>Activitats de sensibilització</a:t>
            </a:r>
            <a:endParaRPr lang="ca-ES" sz="4203" spc="-109" dirty="0">
              <a:solidFill>
                <a:srgbClr val="123E6E"/>
              </a:solidFill>
              <a:latin typeface="Poppins Semi-Bold"/>
            </a:endParaRPr>
          </a:p>
        </p:txBody>
      </p:sp>
      <p:sp>
        <p:nvSpPr>
          <p:cNvPr id="41" name="TextBox 5"/>
          <p:cNvSpPr txBox="1"/>
          <p:nvPr/>
        </p:nvSpPr>
        <p:spPr>
          <a:xfrm>
            <a:off x="1406584" y="2398943"/>
            <a:ext cx="15281216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74"/>
              </a:lnSpc>
              <a:spcBef>
                <a:spcPct val="0"/>
              </a:spcBef>
            </a:pPr>
            <a:r>
              <a:rPr lang="en-US" sz="2624" spc="257" dirty="0" smtClean="0">
                <a:solidFill>
                  <a:srgbClr val="123E6E"/>
                </a:solidFill>
                <a:latin typeface="DM Sans Bold"/>
              </a:rPr>
              <a:t>06</a:t>
            </a: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. Sensibilització i Caixa de </a:t>
            </a:r>
            <a:r>
              <a:rPr lang="en-US" sz="2624" spc="257" dirty="0" smtClean="0">
                <a:solidFill>
                  <a:srgbClr val="123E6E"/>
                </a:solidFill>
                <a:latin typeface="DM Sans Bold"/>
              </a:rPr>
              <a:t>Recursos</a:t>
            </a:r>
            <a:endParaRPr lang="en-US" sz="2624" spc="257" dirty="0">
              <a:solidFill>
                <a:srgbClr val="123E6E"/>
              </a:solidFill>
              <a:latin typeface="DM Sans Bold"/>
            </a:endParaRPr>
          </a:p>
        </p:txBody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id="{7518B293-0BBE-76B5-AEFB-4138916B3EA2}"/>
              </a:ext>
            </a:extLst>
          </p:cNvPr>
          <p:cNvSpPr/>
          <p:nvPr/>
        </p:nvSpPr>
        <p:spPr>
          <a:xfrm>
            <a:off x="5320378" y="3895364"/>
            <a:ext cx="3821072" cy="2623863"/>
          </a:xfrm>
          <a:custGeom>
            <a:avLst/>
            <a:gdLst/>
            <a:ahLst/>
            <a:cxnLst/>
            <a:rect l="l" t="t" r="r" b="b"/>
            <a:pathLst>
              <a:path w="6071862" h="4569076">
                <a:moveTo>
                  <a:pt x="0" y="0"/>
                </a:moveTo>
                <a:lnTo>
                  <a:pt x="6071862" y="0"/>
                </a:lnTo>
                <a:lnTo>
                  <a:pt x="6071862" y="4569076"/>
                </a:lnTo>
                <a:lnTo>
                  <a:pt x="0" y="4569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CEA1FAC4-D5C6-4C9A-AF28-C3ACF9C790B5}"/>
              </a:ext>
            </a:extLst>
          </p:cNvPr>
          <p:cNvSpPr/>
          <p:nvPr/>
        </p:nvSpPr>
        <p:spPr>
          <a:xfrm>
            <a:off x="990600" y="6332176"/>
            <a:ext cx="3793604" cy="2287920"/>
          </a:xfrm>
          <a:custGeom>
            <a:avLst/>
            <a:gdLst/>
            <a:ahLst/>
            <a:cxnLst/>
            <a:rect l="l" t="t" r="r" b="b"/>
            <a:pathLst>
              <a:path w="6778481" h="3951903">
                <a:moveTo>
                  <a:pt x="0" y="0"/>
                </a:moveTo>
                <a:lnTo>
                  <a:pt x="6778481" y="0"/>
                </a:lnTo>
                <a:lnTo>
                  <a:pt x="6778481" y="3951903"/>
                </a:lnTo>
                <a:lnTo>
                  <a:pt x="0" y="3951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223" r="-1120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98375180-DA99-489C-9A3A-2F7A7DFA0826}"/>
              </a:ext>
            </a:extLst>
          </p:cNvPr>
          <p:cNvSpPr txBox="1"/>
          <p:nvPr/>
        </p:nvSpPr>
        <p:spPr>
          <a:xfrm>
            <a:off x="4994882" y="7543614"/>
            <a:ext cx="4360574" cy="719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5"/>
              </a:lnSpc>
            </a:pPr>
            <a:r>
              <a:rPr lang="en-US" sz="1351" spc="132" dirty="0">
                <a:solidFill>
                  <a:srgbClr val="40B8B6"/>
                </a:solidFill>
                <a:latin typeface="DM Sans Bold"/>
              </a:rPr>
              <a:t>XERRADA TENIR CURA DE LA PRÒPIA SALUT</a:t>
            </a:r>
          </a:p>
          <a:p>
            <a:pPr>
              <a:lnSpc>
                <a:spcPts val="1865"/>
              </a:lnSpc>
            </a:pPr>
            <a:r>
              <a:rPr lang="en-US" sz="1351" spc="132" dirty="0">
                <a:solidFill>
                  <a:srgbClr val="40B8B6"/>
                </a:solidFill>
                <a:latin typeface="DM Sans Bold"/>
              </a:rPr>
              <a:t>ALUMNES DE GRAU EDUCACIÓ SOCIAL UNIVERSITAT DE LLEIDA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B72A0C0E-7AFF-4F38-9A74-DCA71FC04718}"/>
              </a:ext>
            </a:extLst>
          </p:cNvPr>
          <p:cNvSpPr txBox="1"/>
          <p:nvPr/>
        </p:nvSpPr>
        <p:spPr>
          <a:xfrm>
            <a:off x="6165379" y="6692112"/>
            <a:ext cx="7808471" cy="21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5"/>
              </a:lnSpc>
            </a:pPr>
            <a:r>
              <a:rPr lang="en-US" sz="1351" spc="132" dirty="0">
                <a:solidFill>
                  <a:srgbClr val="40B8B6"/>
                </a:solidFill>
                <a:latin typeface="DM Sans Bold"/>
              </a:rPr>
              <a:t>FIRA ENTITATS UAB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7F106AF4-F7BB-42F3-B80A-3607EEC1B3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80" t="39629" r="37987" b="10000"/>
          <a:stretch/>
        </p:blipFill>
        <p:spPr>
          <a:xfrm>
            <a:off x="14053714" y="5575204"/>
            <a:ext cx="3284681" cy="3130020"/>
          </a:xfrm>
          <a:prstGeom prst="rect">
            <a:avLst/>
          </a:prstGeom>
          <a:ln w="9525">
            <a:solidFill>
              <a:srgbClr val="123E6E"/>
            </a:solidFill>
          </a:ln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6A10F037-2193-486D-945D-19772EBA0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6"/>
          <a:stretch/>
        </p:blipFill>
        <p:spPr bwMode="auto">
          <a:xfrm>
            <a:off x="10822065" y="3875089"/>
            <a:ext cx="3028950" cy="535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8">
            <a:extLst>
              <a:ext uri="{FF2B5EF4-FFF2-40B4-BE49-F238E27FC236}">
                <a16:creationId xmlns:a16="http://schemas.microsoft.com/office/drawing/2014/main" id="{25B2C1B0-5EBE-4681-9C56-0BBEBA4F833C}"/>
              </a:ext>
            </a:extLst>
          </p:cNvPr>
          <p:cNvSpPr txBox="1"/>
          <p:nvPr/>
        </p:nvSpPr>
        <p:spPr>
          <a:xfrm>
            <a:off x="9403385" y="8727109"/>
            <a:ext cx="2088659" cy="232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5"/>
              </a:lnSpc>
            </a:pPr>
            <a:r>
              <a:rPr lang="en-US" sz="1351" spc="132" dirty="0">
                <a:solidFill>
                  <a:srgbClr val="40B8B6"/>
                </a:solidFill>
                <a:latin typeface="DM Sans Bold"/>
              </a:rPr>
              <a:t>APP GALATEA</a:t>
            </a:r>
          </a:p>
        </p:txBody>
      </p:sp>
    </p:spTree>
    <p:extLst>
      <p:ext uri="{BB962C8B-B14F-4D97-AF65-F5344CB8AC3E}">
        <p14:creationId xmlns:p14="http://schemas.microsoft.com/office/powerpoint/2010/main" val="2614970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5362" y="9199566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4083025" y="2414141"/>
            <a:ext cx="4164709" cy="7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ACTIVITATS </a:t>
            </a:r>
          </a:p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FORMATIVES PROGRAMADES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19400" y="836552"/>
            <a:ext cx="1212332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203" spc="-109" dirty="0">
                <a:solidFill>
                  <a:srgbClr val="123E6E"/>
                </a:solidFill>
                <a:latin typeface="Poppins Semi-Bold"/>
              </a:rPr>
              <a:t>RECERCA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41356" y="3916782"/>
            <a:ext cx="3343247" cy="58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4"/>
              </a:lnSpc>
            </a:pPr>
            <a:r>
              <a:rPr lang="en-US" sz="1890" spc="62">
                <a:solidFill>
                  <a:srgbClr val="FFFFFF"/>
                </a:solidFill>
                <a:latin typeface="Glacial Indifference Bold"/>
              </a:rPr>
              <a:t>AUTOCURA PERSONAL</a:t>
            </a:r>
          </a:p>
          <a:p>
            <a:pPr marL="408093" lvl="1" indent="-204047">
              <a:lnSpc>
                <a:spcPts val="2324"/>
              </a:lnSpc>
              <a:buFont typeface="Arial"/>
              <a:buChar char="•"/>
            </a:pPr>
            <a:r>
              <a:rPr lang="en-US" sz="1890" spc="62">
                <a:solidFill>
                  <a:srgbClr val="FFFFFF"/>
                </a:solidFill>
                <a:latin typeface="Glacial Indifference"/>
              </a:rPr>
              <a:t>Autocura en acció.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96414" y="2619146"/>
            <a:ext cx="4232498" cy="32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ns Bold"/>
              </a:rPr>
              <a:t>EDICIONS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9308" y="2628900"/>
            <a:ext cx="1919444" cy="3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951" dirty="0">
                <a:solidFill>
                  <a:srgbClr val="FFFFFF"/>
                </a:solidFill>
                <a:latin typeface="Open Sans Bold"/>
              </a:rPr>
              <a:t>PARTICIPANTS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411553" y="3751971"/>
            <a:ext cx="2948947" cy="687550"/>
            <a:chOff x="0" y="0"/>
            <a:chExt cx="3931929" cy="91673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6675"/>
              <a:ext cx="2499180" cy="552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5"/>
                </a:lnSpc>
                <a:spcBef>
                  <a:spcPct val="0"/>
                </a:spcBef>
              </a:pPr>
              <a:r>
                <a:rPr lang="en-US" sz="3057" spc="-293">
                  <a:solidFill>
                    <a:srgbClr val="FFFFFF"/>
                  </a:solidFill>
                  <a:latin typeface="Glacial Indifference Bold"/>
                </a:rPr>
                <a:t>7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42889" y="610028"/>
              <a:ext cx="3489040" cy="30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45"/>
                </a:lnSpc>
              </a:pPr>
              <a:r>
                <a:rPr lang="en-US" sz="1500" spc="49">
                  <a:solidFill>
                    <a:srgbClr val="FFFFFF"/>
                  </a:solidFill>
                  <a:latin typeface="Glacial Indifference"/>
                </a:rPr>
                <a:t>1 COPC + 1 CTS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rot="7659121">
            <a:off x="15152348" y="-3223159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8"/>
                </a:lnTo>
                <a:lnTo>
                  <a:pt x="0" y="913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TextBox 27"/>
          <p:cNvSpPr txBox="1"/>
          <p:nvPr/>
        </p:nvSpPr>
        <p:spPr>
          <a:xfrm>
            <a:off x="9411553" y="5650183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1553" y="6099766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 dirty="0">
                <a:solidFill>
                  <a:srgbClr val="FFFFFF"/>
                </a:solidFill>
                <a:latin typeface="Glacial Indifference"/>
              </a:rPr>
              <a:t>8 (1 COPC + 2 CTS)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11553" y="6417901"/>
            <a:ext cx="2007627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56896" y="6797074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5471" y="7176247"/>
            <a:ext cx="1028301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56896" y="7442677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11553" y="8231630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18403" y="8290363"/>
            <a:ext cx="1919444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14</a:t>
            </a:r>
          </a:p>
        </p:txBody>
      </p:sp>
      <p:grpSp>
        <p:nvGrpSpPr>
          <p:cNvPr id="42" name="Group 2"/>
          <p:cNvGrpSpPr/>
          <p:nvPr/>
        </p:nvGrpSpPr>
        <p:grpSpPr>
          <a:xfrm>
            <a:off x="2027100" y="2335460"/>
            <a:ext cx="13835094" cy="1128523"/>
            <a:chOff x="0" y="0"/>
            <a:chExt cx="1302438" cy="1573495"/>
          </a:xfrm>
        </p:grpSpPr>
        <p:sp>
          <p:nvSpPr>
            <p:cNvPr id="43" name="Freeform 3"/>
            <p:cNvSpPr/>
            <p:nvPr/>
          </p:nvSpPr>
          <p:spPr>
            <a:xfrm>
              <a:off x="0" y="0"/>
              <a:ext cx="1302438" cy="1573495"/>
            </a:xfrm>
            <a:custGeom>
              <a:avLst/>
              <a:gdLst/>
              <a:ahLst/>
              <a:cxnLst/>
              <a:rect l="l" t="t" r="r" b="b"/>
              <a:pathLst>
                <a:path w="1302438" h="1573495">
                  <a:moveTo>
                    <a:pt x="29097" y="0"/>
                  </a:moveTo>
                  <a:lnTo>
                    <a:pt x="1273341" y="0"/>
                  </a:lnTo>
                  <a:cubicBezTo>
                    <a:pt x="1281058" y="0"/>
                    <a:pt x="1288459" y="3066"/>
                    <a:pt x="1293916" y="8522"/>
                  </a:cubicBezTo>
                  <a:cubicBezTo>
                    <a:pt x="1299373" y="13979"/>
                    <a:pt x="1302438" y="21380"/>
                    <a:pt x="1302438" y="29097"/>
                  </a:cubicBezTo>
                  <a:lnTo>
                    <a:pt x="1302438" y="1544398"/>
                  </a:lnTo>
                  <a:cubicBezTo>
                    <a:pt x="1302438" y="1552115"/>
                    <a:pt x="1299373" y="1559516"/>
                    <a:pt x="1293916" y="1564973"/>
                  </a:cubicBezTo>
                  <a:cubicBezTo>
                    <a:pt x="1288459" y="1570430"/>
                    <a:pt x="1281058" y="1573495"/>
                    <a:pt x="1273341" y="1573495"/>
                  </a:cubicBezTo>
                  <a:lnTo>
                    <a:pt x="29097" y="1573495"/>
                  </a:lnTo>
                  <a:cubicBezTo>
                    <a:pt x="21380" y="1573495"/>
                    <a:pt x="13979" y="1570430"/>
                    <a:pt x="8522" y="1564973"/>
                  </a:cubicBezTo>
                  <a:cubicBezTo>
                    <a:pt x="3066" y="1559516"/>
                    <a:pt x="0" y="1552115"/>
                    <a:pt x="0" y="1544398"/>
                  </a:cubicBezTo>
                  <a:lnTo>
                    <a:pt x="0" y="29097"/>
                  </a:lnTo>
                  <a:cubicBezTo>
                    <a:pt x="0" y="21380"/>
                    <a:pt x="3066" y="13979"/>
                    <a:pt x="8522" y="8522"/>
                  </a:cubicBezTo>
                  <a:cubicBezTo>
                    <a:pt x="13979" y="3066"/>
                    <a:pt x="21380" y="0"/>
                    <a:pt x="29097" y="0"/>
                  </a:cubicBezTo>
                  <a:close/>
                </a:path>
              </a:pathLst>
            </a:custGeom>
            <a:solidFill>
              <a:srgbClr val="40B8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0" y="-38100"/>
              <a:ext cx="1302438" cy="1611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5"/>
          <p:cNvSpPr txBox="1"/>
          <p:nvPr/>
        </p:nvSpPr>
        <p:spPr>
          <a:xfrm>
            <a:off x="35251" y="2232184"/>
            <a:ext cx="16522326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74"/>
              </a:lnSpc>
              <a:spcBef>
                <a:spcPct val="0"/>
              </a:spcBef>
            </a:pP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07. Estudis i articles</a:t>
            </a:r>
            <a:endParaRPr lang="ca-ES" sz="2624" spc="257" dirty="0">
              <a:solidFill>
                <a:srgbClr val="123E6E"/>
              </a:solidFill>
              <a:latin typeface="DM Sans Bold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28800" y="4159302"/>
            <a:ext cx="6004151" cy="4154984"/>
          </a:xfrm>
          <a:prstGeom prst="rect">
            <a:avLst/>
          </a:prstGeom>
          <a:noFill/>
          <a:ln>
            <a:solidFill>
              <a:srgbClr val="40B8B6"/>
            </a:solidFill>
          </a:ln>
        </p:spPr>
        <p:txBody>
          <a:bodyPr wrap="square" rtlCol="0">
            <a:spAutoFit/>
          </a:bodyPr>
          <a:lstStyle/>
          <a:p>
            <a:endParaRPr lang="ca-ES" sz="2400" dirty="0" smtClean="0"/>
          </a:p>
          <a:p>
            <a:r>
              <a:rPr lang="ca-ES" sz="2400" dirty="0" smtClean="0"/>
              <a:t>Dirigits a conèixer:</a:t>
            </a:r>
          </a:p>
          <a:p>
            <a:endParaRPr lang="ca-E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 smtClean="0"/>
              <a:t>Hàbits i salut de diferents col·lectius de professionals.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a-E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 smtClean="0"/>
              <a:t>Conèixer la salut emocional dels professionals d’una organització.</a:t>
            </a:r>
          </a:p>
          <a:p>
            <a:endParaRPr lang="ca-E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 smtClean="0"/>
              <a:t>Altres, adaptats a les necessitats.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a-ES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0A3A003-1468-4892-81EE-E0551EC3E3CA}"/>
              </a:ext>
            </a:extLst>
          </p:cNvPr>
          <p:cNvSpPr/>
          <p:nvPr/>
        </p:nvSpPr>
        <p:spPr>
          <a:xfrm>
            <a:off x="8572814" y="4570770"/>
            <a:ext cx="75781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a-ES" sz="2400" dirty="0"/>
              <a:t>Estudis:</a:t>
            </a:r>
            <a:endParaRPr lang="es-ES" sz="2400" dirty="0"/>
          </a:p>
          <a:p>
            <a:pPr>
              <a:spcAft>
                <a:spcPts val="0"/>
              </a:spcAft>
            </a:pP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Repercussions de la COVID sobre la salut i l'exercici de la professió dels metges de Catalunya (2022)</a:t>
            </a:r>
            <a:endParaRPr lang="es-ES" dirty="0">
              <a:solidFill>
                <a:srgbClr val="40B8B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Repercussions de la COVID sobre la salut i l'exercici de la professió dels professionals de la salut de Catalunya (2021)</a:t>
            </a:r>
            <a:endParaRPr lang="es-ES" sz="2000" b="1" dirty="0">
              <a:solidFill>
                <a:srgbClr val="40B8B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ES" sz="2400" dirty="0" err="1"/>
              <a:t>Articles</a:t>
            </a:r>
            <a:r>
              <a:rPr lang="es-ES" sz="2400" dirty="0"/>
              <a:t>:</a:t>
            </a:r>
          </a:p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Fostering healthy practice among physicians (the BMJ Opinion, 2019)</a:t>
            </a:r>
            <a:endParaRPr lang="es-ES" dirty="0">
              <a:solidFill>
                <a:srgbClr val="40B8B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Caring programmes for sick doctors are a crucial step to self-regulation (the BMJ Opinion, 2019)</a:t>
            </a:r>
            <a:r>
              <a:rPr lang="en-GB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S" dirty="0">
              <a:solidFill>
                <a:srgbClr val="40B8B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What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organisations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around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world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are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doing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help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improve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doctors’ </a:t>
            </a:r>
            <a:r>
              <a:rPr lang="ca-ES" u="sng" dirty="0" err="1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wellbeing</a:t>
            </a:r>
            <a:r>
              <a:rPr lang="ca-ES" u="sng" dirty="0">
                <a:solidFill>
                  <a:srgbClr val="40B8B6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(BMJ, 2020)</a:t>
            </a:r>
            <a:endParaRPr lang="es-ES" dirty="0">
              <a:solidFill>
                <a:srgbClr val="40B8B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4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989271" y="1460786"/>
            <a:ext cx="5515292" cy="918217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3596804" y="723900"/>
            <a:ext cx="8976094" cy="169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9"/>
              </a:lnSpc>
            </a:pPr>
            <a:endParaRPr dirty="0"/>
          </a:p>
          <a:p>
            <a:pPr>
              <a:lnSpc>
                <a:spcPts val="6899"/>
              </a:lnSpc>
            </a:pPr>
            <a:r>
              <a:rPr lang="en-US" sz="4999" spc="489" dirty="0">
                <a:solidFill>
                  <a:srgbClr val="123E6E"/>
                </a:solidFill>
                <a:latin typeface="Oswald Bold"/>
              </a:rPr>
              <a:t>CONTACTE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30000" y="3313307"/>
            <a:ext cx="8230916" cy="321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ESPAI GALATEA</a:t>
            </a:r>
          </a:p>
          <a:p>
            <a:pPr>
              <a:lnSpc>
                <a:spcPts val="3621"/>
              </a:lnSpc>
            </a:pPr>
            <a:endParaRPr lang="en-US" sz="2624" spc="257" dirty="0">
              <a:solidFill>
                <a:srgbClr val="40B8B6"/>
              </a:solidFill>
              <a:latin typeface="DM Sans Bold"/>
            </a:endParaRPr>
          </a:p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C/ CRAYWINKEL, 12</a:t>
            </a:r>
          </a:p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08022 BARCELONA</a:t>
            </a:r>
          </a:p>
          <a:p>
            <a:pPr>
              <a:lnSpc>
                <a:spcPts val="3621"/>
              </a:lnSpc>
            </a:pPr>
            <a:endParaRPr lang="en-US" sz="2624" spc="257" dirty="0">
              <a:solidFill>
                <a:srgbClr val="40B8B6"/>
              </a:solidFill>
              <a:latin typeface="DM Sans Bold"/>
            </a:endParaRPr>
          </a:p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93 567 88 18</a:t>
            </a:r>
          </a:p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Ext. 2922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2600" y="3313307"/>
            <a:ext cx="843493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FUNDACIÓ GALATEA  </a:t>
            </a:r>
          </a:p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endParaRPr lang="en-US" sz="2624" spc="257" dirty="0">
              <a:solidFill>
                <a:srgbClr val="40B8B6"/>
              </a:solidFill>
              <a:latin typeface="DM Sans Bold"/>
            </a:endParaRPr>
          </a:p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Pg. BONANOVA, 47</a:t>
            </a:r>
          </a:p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endParaRPr lang="en-US" sz="2624" spc="257" dirty="0">
              <a:solidFill>
                <a:srgbClr val="40B8B6"/>
              </a:solidFill>
              <a:latin typeface="DM Sans Bold"/>
            </a:endParaRPr>
          </a:p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93 567 88 56</a:t>
            </a:r>
          </a:p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fgalatea@fgalatea.org</a:t>
            </a:r>
          </a:p>
        </p:txBody>
      </p:sp>
      <p:sp>
        <p:nvSpPr>
          <p:cNvPr id="10" name="Freeform 10"/>
          <p:cNvSpPr/>
          <p:nvPr/>
        </p:nvSpPr>
        <p:spPr>
          <a:xfrm rot="7659121">
            <a:off x="14473353" y="-3362466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6B3B3581-0B87-414E-96AC-E1F9AE4AAAC2}"/>
              </a:ext>
            </a:extLst>
          </p:cNvPr>
          <p:cNvGrpSpPr/>
          <p:nvPr/>
        </p:nvGrpSpPr>
        <p:grpSpPr>
          <a:xfrm>
            <a:off x="8342475" y="3240772"/>
            <a:ext cx="457200" cy="3765580"/>
            <a:chOff x="0" y="0"/>
            <a:chExt cx="368852" cy="47444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5D60D89B-2693-4A27-AAA0-F64858353B54}"/>
                </a:ext>
              </a:extLst>
            </p:cNvPr>
            <p:cNvSpPr/>
            <p:nvPr/>
          </p:nvSpPr>
          <p:spPr>
            <a:xfrm>
              <a:off x="0" y="0"/>
              <a:ext cx="368852" cy="474449"/>
            </a:xfrm>
            <a:custGeom>
              <a:avLst/>
              <a:gdLst/>
              <a:ahLst/>
              <a:cxnLst/>
              <a:rect l="l" t="t" r="r" b="b"/>
              <a:pathLst>
                <a:path w="368852" h="474449">
                  <a:moveTo>
                    <a:pt x="0" y="0"/>
                  </a:moveTo>
                  <a:lnTo>
                    <a:pt x="368852" y="0"/>
                  </a:lnTo>
                  <a:lnTo>
                    <a:pt x="368852" y="474449"/>
                  </a:lnTo>
                  <a:lnTo>
                    <a:pt x="0" y="474449"/>
                  </a:ln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0A3245B5-0C92-44FF-B53D-CF17CB20E325}"/>
                </a:ext>
              </a:extLst>
            </p:cNvPr>
            <p:cNvSpPr txBox="1"/>
            <p:nvPr/>
          </p:nvSpPr>
          <p:spPr>
            <a:xfrm>
              <a:off x="0" y="-19050"/>
              <a:ext cx="368852" cy="493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CuadroTexto 7">
            <a:extLst>
              <a:ext uri="{FF2B5EF4-FFF2-40B4-BE49-F238E27FC236}">
                <a16:creationId xmlns:a16="http://schemas.microsoft.com/office/drawing/2014/main" id="{AFA4C75D-B284-4A78-966C-B66EA1D5E430}"/>
              </a:ext>
            </a:extLst>
          </p:cNvPr>
          <p:cNvSpPr txBox="1"/>
          <p:nvPr/>
        </p:nvSpPr>
        <p:spPr>
          <a:xfrm>
            <a:off x="2441450" y="8140283"/>
            <a:ext cx="32310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a-ES" sz="2800" b="1" dirty="0">
                <a:solidFill>
                  <a:srgbClr val="75C6C9"/>
                </a:solidFill>
              </a:rPr>
              <a:t>Segueix-nos a</a:t>
            </a:r>
          </a:p>
          <a:p>
            <a:r>
              <a:rPr lang="ca-ES" sz="2400" dirty="0">
                <a:hlinkClick r:id="rId5"/>
              </a:rPr>
              <a:t>www.fgalatea.org</a:t>
            </a:r>
            <a:endParaRPr lang="ca-ES" sz="2400" dirty="0"/>
          </a:p>
          <a:p>
            <a:endParaRPr lang="ca-ES" sz="3200" dirty="0"/>
          </a:p>
          <a:p>
            <a:endParaRPr lang="ca-ES" sz="3200" dirty="0"/>
          </a:p>
        </p:txBody>
      </p:sp>
      <p:pic>
        <p:nvPicPr>
          <p:cNvPr id="18" name="Imagen 17">
            <a:hlinkClick r:id="rId6"/>
            <a:extLst>
              <a:ext uri="{FF2B5EF4-FFF2-40B4-BE49-F238E27FC236}">
                <a16:creationId xmlns:a16="http://schemas.microsoft.com/office/drawing/2014/main" id="{B13D9845-FECD-47E4-85FC-B065ABEBBB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30" y="8205999"/>
            <a:ext cx="1269970" cy="8158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949A184-34CB-4A7A-9608-F32ED8507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744" y="9083361"/>
            <a:ext cx="465508" cy="465508"/>
          </a:xfrm>
          <a:prstGeom prst="rect">
            <a:avLst/>
          </a:prstGeom>
        </p:spPr>
      </p:pic>
      <p:sp>
        <p:nvSpPr>
          <p:cNvPr id="21" name="CuadroTexto 11">
            <a:extLst>
              <a:ext uri="{FF2B5EF4-FFF2-40B4-BE49-F238E27FC236}">
                <a16:creationId xmlns:a16="http://schemas.microsoft.com/office/drawing/2014/main" id="{AB4C8649-E8EE-43E4-B376-7561C43C0B83}"/>
              </a:ext>
            </a:extLst>
          </p:cNvPr>
          <p:cNvSpPr txBox="1"/>
          <p:nvPr/>
        </p:nvSpPr>
        <p:spPr>
          <a:xfrm>
            <a:off x="5993683" y="8232615"/>
            <a:ext cx="455558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a-ES" sz="2800" b="1" dirty="0">
                <a:solidFill>
                  <a:srgbClr val="75C6C9"/>
                </a:solidFill>
              </a:rPr>
              <a:t>Descarrega’t</a:t>
            </a:r>
            <a:r>
              <a:rPr lang="es-419" sz="2800" b="1" dirty="0">
                <a:solidFill>
                  <a:srgbClr val="75C6C9"/>
                </a:solidFill>
              </a:rPr>
              <a:t> </a:t>
            </a:r>
          </a:p>
          <a:p>
            <a:r>
              <a:rPr lang="es-419" sz="2800" b="1" dirty="0">
                <a:solidFill>
                  <a:srgbClr val="75C6C9"/>
                </a:solidFill>
              </a:rPr>
              <a:t>l’</a:t>
            </a:r>
            <a:r>
              <a:rPr lang="ca-ES" sz="2800" b="1" dirty="0">
                <a:solidFill>
                  <a:srgbClr val="75C6C9"/>
                </a:solidFill>
              </a:rPr>
              <a:t>APP Galatea </a:t>
            </a:r>
          </a:p>
          <a:p>
            <a:endParaRPr lang="ca-E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a-ES" sz="3200" dirty="0"/>
          </a:p>
          <a:p>
            <a:endParaRPr lang="ca-ES" sz="3200" dirty="0"/>
          </a:p>
        </p:txBody>
      </p:sp>
      <p:pic>
        <p:nvPicPr>
          <p:cNvPr id="22" name="Picture 2">
            <a:hlinkClick r:id="rId9"/>
            <a:extLst>
              <a:ext uri="{FF2B5EF4-FFF2-40B4-BE49-F238E27FC236}">
                <a16:creationId xmlns:a16="http://schemas.microsoft.com/office/drawing/2014/main" id="{0C1B1406-C22E-4326-93BD-2BC93B11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78" y="8274100"/>
            <a:ext cx="1525698" cy="109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93756C-8D04-4020-A839-B700C304C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48" y="91637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1EB88A8-5E85-4094-A124-32784BE2B6E9}"/>
              </a:ext>
            </a:extLst>
          </p:cNvPr>
          <p:cNvSpPr/>
          <p:nvPr/>
        </p:nvSpPr>
        <p:spPr>
          <a:xfrm>
            <a:off x="11272749" y="8185754"/>
            <a:ext cx="2533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dirty="0">
                <a:solidFill>
                  <a:srgbClr val="75C6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Subscriu-te</a:t>
            </a:r>
            <a:r>
              <a:rPr lang="es-419" sz="2800" b="1" dirty="0">
                <a:solidFill>
                  <a:srgbClr val="75C6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a-ES" sz="2800" b="1" dirty="0">
                <a:solidFill>
                  <a:srgbClr val="75C6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NEWS</a:t>
            </a:r>
            <a:endParaRPr lang="ca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9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5028884" y="3616394"/>
            <a:ext cx="1400485" cy="5032306"/>
            <a:chOff x="0" y="0"/>
            <a:chExt cx="368852" cy="1420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852" cy="1420011"/>
            </a:xfrm>
            <a:custGeom>
              <a:avLst/>
              <a:gdLst/>
              <a:ahLst/>
              <a:cxnLst/>
              <a:rect l="l" t="t" r="r" b="b"/>
              <a:pathLst>
                <a:path w="368852" h="1420011">
                  <a:moveTo>
                    <a:pt x="0" y="0"/>
                  </a:moveTo>
                  <a:lnTo>
                    <a:pt x="368852" y="0"/>
                  </a:lnTo>
                  <a:lnTo>
                    <a:pt x="368852" y="1420011"/>
                  </a:lnTo>
                  <a:lnTo>
                    <a:pt x="0" y="1420011"/>
                  </a:ln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68852" cy="14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9202" y="894119"/>
            <a:ext cx="7416941" cy="168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978">
                <a:solidFill>
                  <a:srgbClr val="123E6E"/>
                </a:solidFill>
                <a:latin typeface="Oswald Bold"/>
              </a:rPr>
              <a:t>ÍNDEX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31353" y="4164729"/>
            <a:ext cx="93721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>
                <a:solidFill>
                  <a:srgbClr val="FFFFFF"/>
                </a:solidFill>
                <a:latin typeface="Oswald Bold Italics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10200" y="6159244"/>
            <a:ext cx="74022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dirty="0">
                <a:solidFill>
                  <a:srgbClr val="FFFFFF"/>
                </a:solidFill>
                <a:latin typeface="Oswald Bold Italics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87828" y="3807701"/>
            <a:ext cx="8230916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QUI SOM?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39000" y="6896100"/>
            <a:ext cx="6076629" cy="38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7"/>
              </a:lnSpc>
            </a:pPr>
            <a:r>
              <a:rPr lang="en-US" sz="2324" spc="227" dirty="0">
                <a:solidFill>
                  <a:srgbClr val="123E6E"/>
                </a:solidFill>
                <a:latin typeface="DM Sans"/>
              </a:rPr>
              <a:t>PROGRAMES ASSISTENCIALS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39000" y="7464289"/>
            <a:ext cx="7211741" cy="39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207"/>
              </a:lnSpc>
              <a:spcBef>
                <a:spcPct val="0"/>
              </a:spcBef>
            </a:pPr>
            <a:r>
              <a:rPr lang="en-US" sz="2324" spc="227" dirty="0">
                <a:solidFill>
                  <a:srgbClr val="123E6E"/>
                </a:solidFill>
                <a:latin typeface="DM Sans"/>
              </a:rPr>
              <a:t>PROMOCIÓ DE LA SALUT I PREVENCIÓ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39000" y="8030284"/>
            <a:ext cx="8669567" cy="39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07"/>
              </a:lnSpc>
              <a:spcBef>
                <a:spcPct val="0"/>
              </a:spcBef>
            </a:pPr>
            <a:r>
              <a:rPr lang="en-US" sz="2324" spc="227" dirty="0">
                <a:solidFill>
                  <a:srgbClr val="123E6E"/>
                </a:solidFill>
                <a:latin typeface="DM Sans"/>
              </a:rPr>
              <a:t>RECERCA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87828" y="6197204"/>
            <a:ext cx="6076629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CARTERA DE SERVEIS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474896" y="9258300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TextBox 10"/>
          <p:cNvSpPr txBox="1"/>
          <p:nvPr/>
        </p:nvSpPr>
        <p:spPr>
          <a:xfrm>
            <a:off x="7179340" y="4330444"/>
            <a:ext cx="6076629" cy="39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7"/>
              </a:lnSpc>
            </a:pPr>
            <a:r>
              <a:rPr lang="en-US" sz="2324" spc="227" dirty="0">
                <a:solidFill>
                  <a:srgbClr val="123E6E"/>
                </a:solidFill>
                <a:latin typeface="DM Sans"/>
              </a:rPr>
              <a:t>PRESENTACIÓ</a:t>
            </a:r>
          </a:p>
        </p:txBody>
      </p:sp>
      <p:sp>
        <p:nvSpPr>
          <p:cNvPr id="20" name="TextBox 11"/>
          <p:cNvSpPr txBox="1"/>
          <p:nvPr/>
        </p:nvSpPr>
        <p:spPr>
          <a:xfrm>
            <a:off x="7179340" y="4898633"/>
            <a:ext cx="7211741" cy="39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207"/>
              </a:lnSpc>
              <a:spcBef>
                <a:spcPct val="0"/>
              </a:spcBef>
            </a:pPr>
            <a:r>
              <a:rPr lang="en-US" sz="2324" spc="227" dirty="0">
                <a:solidFill>
                  <a:srgbClr val="123E6E"/>
                </a:solidFill>
                <a:latin typeface="DM Sans"/>
              </a:rPr>
              <a:t>PATRONAT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7179340" y="5464628"/>
            <a:ext cx="866956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07"/>
              </a:lnSpc>
              <a:spcBef>
                <a:spcPct val="0"/>
              </a:spcBef>
            </a:pPr>
            <a:r>
              <a:rPr lang="en-US" sz="2324" spc="227" dirty="0">
                <a:solidFill>
                  <a:srgbClr val="123E6E"/>
                </a:solidFill>
                <a:latin typeface="DM Sans"/>
              </a:rPr>
              <a:t>MEMÒRIA D’ACTIVITATS 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32220" y="2663895"/>
            <a:ext cx="1421265" cy="2693296"/>
            <a:chOff x="-5473" y="-42456"/>
            <a:chExt cx="374325" cy="516905"/>
          </a:xfrm>
        </p:grpSpPr>
        <p:sp>
          <p:nvSpPr>
            <p:cNvPr id="3" name="Freeform 3"/>
            <p:cNvSpPr/>
            <p:nvPr/>
          </p:nvSpPr>
          <p:spPr>
            <a:xfrm>
              <a:off x="-5473" y="-42456"/>
              <a:ext cx="368852" cy="474449"/>
            </a:xfrm>
            <a:custGeom>
              <a:avLst/>
              <a:gdLst/>
              <a:ahLst/>
              <a:cxnLst/>
              <a:rect l="l" t="t" r="r" b="b"/>
              <a:pathLst>
                <a:path w="368852" h="474449">
                  <a:moveTo>
                    <a:pt x="0" y="0"/>
                  </a:moveTo>
                  <a:lnTo>
                    <a:pt x="368852" y="0"/>
                  </a:lnTo>
                  <a:lnTo>
                    <a:pt x="368852" y="474449"/>
                  </a:lnTo>
                  <a:lnTo>
                    <a:pt x="0" y="474449"/>
                  </a:ln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493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474896" y="9258300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0" y="5660519"/>
            <a:ext cx="18288000" cy="4715761"/>
          </a:xfrm>
          <a:custGeom>
            <a:avLst/>
            <a:gdLst/>
            <a:ahLst/>
            <a:cxnLst/>
            <a:rect l="l" t="t" r="r" b="b"/>
            <a:pathLst>
              <a:path w="18288000" h="4715761">
                <a:moveTo>
                  <a:pt x="0" y="0"/>
                </a:moveTo>
                <a:lnTo>
                  <a:pt x="18288000" y="0"/>
                </a:lnTo>
                <a:lnTo>
                  <a:pt x="18288000" y="4715760"/>
                </a:lnTo>
                <a:lnTo>
                  <a:pt x="0" y="4715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9734" b="-3840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3596804" y="723900"/>
            <a:ext cx="897609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9"/>
              </a:lnSpc>
            </a:pPr>
            <a:endParaRPr dirty="0"/>
          </a:p>
          <a:p>
            <a:pPr>
              <a:lnSpc>
                <a:spcPts val="6899"/>
              </a:lnSpc>
            </a:pPr>
            <a:r>
              <a:rPr lang="en-US" sz="4999" spc="489" dirty="0">
                <a:solidFill>
                  <a:srgbClr val="123E6E"/>
                </a:solidFill>
                <a:latin typeface="Oswald Bold"/>
              </a:rPr>
              <a:t>QUI SOM?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69102" y="3009900"/>
            <a:ext cx="8230916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PRESENTACIÓ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69102" y="4305300"/>
            <a:ext cx="820633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21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MEMÒRIA D’ACTIVITATS 2023</a:t>
            </a:r>
          </a:p>
        </p:txBody>
      </p:sp>
      <p:sp>
        <p:nvSpPr>
          <p:cNvPr id="10" name="Freeform 10"/>
          <p:cNvSpPr/>
          <p:nvPr/>
        </p:nvSpPr>
        <p:spPr>
          <a:xfrm rot="7659121">
            <a:off x="14473353" y="-3362466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7086600" y="1741165"/>
            <a:ext cx="2871741" cy="467194"/>
          </a:xfrm>
          <a:custGeom>
            <a:avLst/>
            <a:gdLst/>
            <a:ahLst/>
            <a:cxnLst/>
            <a:rect l="l" t="t" r="r" b="b"/>
            <a:pathLst>
              <a:path w="2871741" h="467194">
                <a:moveTo>
                  <a:pt x="0" y="0"/>
                </a:moveTo>
                <a:lnTo>
                  <a:pt x="2871741" y="0"/>
                </a:lnTo>
                <a:lnTo>
                  <a:pt x="2871741" y="467193"/>
                </a:lnTo>
                <a:lnTo>
                  <a:pt x="0" y="4671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8"/>
          <p:cNvSpPr txBox="1"/>
          <p:nvPr/>
        </p:nvSpPr>
        <p:spPr>
          <a:xfrm>
            <a:off x="6544521" y="3678721"/>
            <a:ext cx="8230916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1"/>
              </a:lnSpc>
            </a:pPr>
            <a:r>
              <a:rPr lang="en-US" sz="2624" spc="257" dirty="0">
                <a:solidFill>
                  <a:srgbClr val="40B8B6"/>
                </a:solidFill>
                <a:latin typeface="DM Sans Bold"/>
              </a:rPr>
              <a:t>PATRONAT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2"/>
          <p:cNvGrpSpPr/>
          <p:nvPr/>
        </p:nvGrpSpPr>
        <p:grpSpPr>
          <a:xfrm>
            <a:off x="12333696" y="4072755"/>
            <a:ext cx="5573304" cy="5698825"/>
            <a:chOff x="0" y="0"/>
            <a:chExt cx="807350" cy="617320"/>
          </a:xfrm>
        </p:grpSpPr>
        <p:sp>
          <p:nvSpPr>
            <p:cNvPr id="62" name="Freeform 3"/>
            <p:cNvSpPr/>
            <p:nvPr/>
          </p:nvSpPr>
          <p:spPr>
            <a:xfrm>
              <a:off x="0" y="0"/>
              <a:ext cx="807350" cy="617320"/>
            </a:xfrm>
            <a:custGeom>
              <a:avLst/>
              <a:gdLst/>
              <a:ahLst/>
              <a:cxnLst/>
              <a:rect l="l" t="t" r="r" b="b"/>
              <a:pathLst>
                <a:path w="807350" h="617320">
                  <a:moveTo>
                    <a:pt x="0" y="0"/>
                  </a:moveTo>
                  <a:lnTo>
                    <a:pt x="807350" y="0"/>
                  </a:lnTo>
                  <a:lnTo>
                    <a:pt x="807350" y="617320"/>
                  </a:lnTo>
                  <a:lnTo>
                    <a:pt x="0" y="617320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TextBox 4"/>
            <p:cNvSpPr txBox="1"/>
            <p:nvPr/>
          </p:nvSpPr>
          <p:spPr>
            <a:xfrm>
              <a:off x="0" y="-28575"/>
              <a:ext cx="807350" cy="645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5" name="Group 22"/>
          <p:cNvGrpSpPr/>
          <p:nvPr/>
        </p:nvGrpSpPr>
        <p:grpSpPr>
          <a:xfrm>
            <a:off x="12180578" y="2171700"/>
            <a:ext cx="5726422" cy="1373101"/>
            <a:chOff x="-32182" y="-28575"/>
            <a:chExt cx="660827" cy="263485"/>
          </a:xfrm>
        </p:grpSpPr>
        <p:sp>
          <p:nvSpPr>
            <p:cNvPr id="56" name="Freeform 23"/>
            <p:cNvSpPr/>
            <p:nvPr/>
          </p:nvSpPr>
          <p:spPr>
            <a:xfrm>
              <a:off x="-32182" y="11046"/>
              <a:ext cx="628645" cy="223864"/>
            </a:xfrm>
            <a:custGeom>
              <a:avLst/>
              <a:gdLst/>
              <a:ahLst/>
              <a:cxnLst/>
              <a:rect l="l" t="t" r="r" b="b"/>
              <a:pathLst>
                <a:path w="628645" h="223864">
                  <a:moveTo>
                    <a:pt x="0" y="0"/>
                  </a:moveTo>
                  <a:lnTo>
                    <a:pt x="628645" y="0"/>
                  </a:lnTo>
                  <a:lnTo>
                    <a:pt x="628645" y="223864"/>
                  </a:lnTo>
                  <a:lnTo>
                    <a:pt x="0" y="223864"/>
                  </a:lnTo>
                  <a:close/>
                </a:path>
              </a:pathLst>
            </a:custGeom>
            <a:solidFill>
              <a:srgbClr val="40B8B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TextBox 24"/>
            <p:cNvSpPr txBox="1"/>
            <p:nvPr/>
          </p:nvSpPr>
          <p:spPr>
            <a:xfrm>
              <a:off x="0" y="-28575"/>
              <a:ext cx="628645" cy="252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7" name="Group 22"/>
          <p:cNvGrpSpPr/>
          <p:nvPr/>
        </p:nvGrpSpPr>
        <p:grpSpPr>
          <a:xfrm>
            <a:off x="814248" y="2400300"/>
            <a:ext cx="5447548" cy="1166624"/>
            <a:chOff x="0" y="0"/>
            <a:chExt cx="628645" cy="223864"/>
          </a:xfrm>
        </p:grpSpPr>
        <p:sp>
          <p:nvSpPr>
            <p:cNvPr id="51" name="Freeform 23"/>
            <p:cNvSpPr/>
            <p:nvPr/>
          </p:nvSpPr>
          <p:spPr>
            <a:xfrm>
              <a:off x="0" y="0"/>
              <a:ext cx="628645" cy="223864"/>
            </a:xfrm>
            <a:custGeom>
              <a:avLst/>
              <a:gdLst/>
              <a:ahLst/>
              <a:cxnLst/>
              <a:rect l="l" t="t" r="r" b="b"/>
              <a:pathLst>
                <a:path w="628645" h="223864">
                  <a:moveTo>
                    <a:pt x="0" y="0"/>
                  </a:moveTo>
                  <a:lnTo>
                    <a:pt x="628645" y="0"/>
                  </a:lnTo>
                  <a:lnTo>
                    <a:pt x="628645" y="223864"/>
                  </a:lnTo>
                  <a:lnTo>
                    <a:pt x="0" y="223864"/>
                  </a:lnTo>
                  <a:close/>
                </a:path>
              </a:pathLst>
            </a:custGeom>
            <a:solidFill>
              <a:srgbClr val="40B8B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TextBox 24"/>
            <p:cNvSpPr txBox="1"/>
            <p:nvPr/>
          </p:nvSpPr>
          <p:spPr>
            <a:xfrm>
              <a:off x="0" y="-28575"/>
              <a:ext cx="628645" cy="252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500662" y="3871668"/>
            <a:ext cx="5761134" cy="5899912"/>
            <a:chOff x="-36441" y="-28575"/>
            <a:chExt cx="843791" cy="645895"/>
          </a:xfrm>
        </p:grpSpPr>
        <p:sp>
          <p:nvSpPr>
            <p:cNvPr id="3" name="Freeform 3"/>
            <p:cNvSpPr/>
            <p:nvPr/>
          </p:nvSpPr>
          <p:spPr>
            <a:xfrm>
              <a:off x="-36441" y="-3281"/>
              <a:ext cx="807350" cy="617320"/>
            </a:xfrm>
            <a:custGeom>
              <a:avLst/>
              <a:gdLst/>
              <a:ahLst/>
              <a:cxnLst/>
              <a:rect l="l" t="t" r="r" b="b"/>
              <a:pathLst>
                <a:path w="807350" h="617320">
                  <a:moveTo>
                    <a:pt x="0" y="0"/>
                  </a:moveTo>
                  <a:lnTo>
                    <a:pt x="807350" y="0"/>
                  </a:lnTo>
                  <a:lnTo>
                    <a:pt x="807350" y="617320"/>
                  </a:lnTo>
                  <a:lnTo>
                    <a:pt x="0" y="617320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07350" cy="645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73563" y="3043770"/>
            <a:ext cx="977049" cy="977049"/>
            <a:chOff x="0" y="0"/>
            <a:chExt cx="1302732" cy="130273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02732" cy="1302732"/>
              <a:chOff x="0" y="0"/>
              <a:chExt cx="812800" cy="812800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3E6E"/>
              </a:solid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228586" y="225488"/>
              <a:ext cx="845561" cy="851755"/>
            </a:xfrm>
            <a:custGeom>
              <a:avLst/>
              <a:gdLst/>
              <a:ahLst/>
              <a:cxnLst/>
              <a:rect l="l" t="t" r="r" b="b"/>
              <a:pathLst>
                <a:path w="845561" h="851755">
                  <a:moveTo>
                    <a:pt x="0" y="0"/>
                  </a:moveTo>
                  <a:lnTo>
                    <a:pt x="845560" y="0"/>
                  </a:lnTo>
                  <a:lnTo>
                    <a:pt x="845560" y="851756"/>
                  </a:lnTo>
                  <a:lnTo>
                    <a:pt x="0" y="85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953734" y="991438"/>
            <a:ext cx="14241704" cy="68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50"/>
              </a:lnSpc>
            </a:pPr>
            <a:r>
              <a:rPr lang="ca-ES" sz="4000" dirty="0" smtClean="0">
                <a:solidFill>
                  <a:srgbClr val="123E6E"/>
                </a:solidFill>
                <a:latin typeface="Poppins Bold"/>
              </a:rPr>
              <a:t>La Fundació Galatea</a:t>
            </a:r>
            <a:endParaRPr lang="ca-ES" sz="4000" dirty="0">
              <a:solidFill>
                <a:srgbClr val="123E6E"/>
              </a:solidFill>
              <a:latin typeface="Poppins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502927" y="2171700"/>
            <a:ext cx="5726422" cy="1373101"/>
            <a:chOff x="-32182" y="-28575"/>
            <a:chExt cx="660827" cy="263485"/>
          </a:xfrm>
        </p:grpSpPr>
        <p:sp>
          <p:nvSpPr>
            <p:cNvPr id="23" name="Freeform 23"/>
            <p:cNvSpPr/>
            <p:nvPr/>
          </p:nvSpPr>
          <p:spPr>
            <a:xfrm>
              <a:off x="-32182" y="11046"/>
              <a:ext cx="628645" cy="223864"/>
            </a:xfrm>
            <a:custGeom>
              <a:avLst/>
              <a:gdLst/>
              <a:ahLst/>
              <a:cxnLst/>
              <a:rect l="l" t="t" r="r" b="b"/>
              <a:pathLst>
                <a:path w="628645" h="223864">
                  <a:moveTo>
                    <a:pt x="0" y="0"/>
                  </a:moveTo>
                  <a:lnTo>
                    <a:pt x="628645" y="0"/>
                  </a:lnTo>
                  <a:lnTo>
                    <a:pt x="628645" y="223864"/>
                  </a:lnTo>
                  <a:lnTo>
                    <a:pt x="0" y="223864"/>
                  </a:lnTo>
                  <a:close/>
                </a:path>
              </a:pathLst>
            </a:custGeom>
            <a:solidFill>
              <a:srgbClr val="40B8B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628645" cy="252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769965" y="3001662"/>
            <a:ext cx="977049" cy="97704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76347" tIns="76347" rIns="76347" bIns="7634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573540" y="4244035"/>
            <a:ext cx="3276063" cy="131553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grpSp>
        <p:nvGrpSpPr>
          <p:cNvPr id="31" name="Group 31"/>
          <p:cNvGrpSpPr/>
          <p:nvPr/>
        </p:nvGrpSpPr>
        <p:grpSpPr>
          <a:xfrm>
            <a:off x="14413560" y="2982616"/>
            <a:ext cx="977049" cy="977049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76347" tIns="76347" rIns="76347" bIns="7634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4639859" y="3238500"/>
            <a:ext cx="495191" cy="525130"/>
          </a:xfrm>
          <a:custGeom>
            <a:avLst/>
            <a:gdLst/>
            <a:ahLst/>
            <a:cxnLst/>
            <a:rect l="l" t="t" r="r" b="b"/>
            <a:pathLst>
              <a:path w="560092" h="560092">
                <a:moveTo>
                  <a:pt x="0" y="0"/>
                </a:moveTo>
                <a:lnTo>
                  <a:pt x="560092" y="0"/>
                </a:lnTo>
                <a:lnTo>
                  <a:pt x="560092" y="560092"/>
                </a:lnTo>
                <a:lnTo>
                  <a:pt x="0" y="560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5" name="Freeform 45"/>
          <p:cNvSpPr/>
          <p:nvPr/>
        </p:nvSpPr>
        <p:spPr>
          <a:xfrm>
            <a:off x="14491597" y="9664656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Freeform 46"/>
          <p:cNvSpPr/>
          <p:nvPr/>
        </p:nvSpPr>
        <p:spPr>
          <a:xfrm rot="7659121">
            <a:off x="14474619" y="-3179503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7"/>
                </a:lnTo>
                <a:lnTo>
                  <a:pt x="0" y="9132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8" name="TextBox 48"/>
          <p:cNvSpPr txBox="1"/>
          <p:nvPr/>
        </p:nvSpPr>
        <p:spPr>
          <a:xfrm>
            <a:off x="997974" y="4455468"/>
            <a:ext cx="5038125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"/>
              </a:lnSpc>
            </a:pPr>
            <a:r>
              <a:rPr lang="en-US" sz="1836" dirty="0">
                <a:solidFill>
                  <a:srgbClr val="123E6E"/>
                </a:solidFill>
                <a:latin typeface="League Spartan"/>
              </a:rPr>
              <a:t>ORIGEN</a:t>
            </a:r>
          </a:p>
          <a:p>
            <a:pPr algn="ctr">
              <a:lnSpc>
                <a:spcPts val="918"/>
              </a:lnSpc>
            </a:pPr>
            <a:endParaRPr lang="en-US" sz="1836" dirty="0">
              <a:solidFill>
                <a:srgbClr val="123E6E"/>
              </a:solidFill>
              <a:latin typeface="League Spartan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3540506" y="4411352"/>
            <a:ext cx="320764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8"/>
              </a:lnSpc>
            </a:pPr>
            <a:r>
              <a:rPr lang="en-US" sz="1836" dirty="0">
                <a:solidFill>
                  <a:srgbClr val="123E6E"/>
                </a:solidFill>
                <a:latin typeface="League Spartan"/>
              </a:rPr>
              <a:t>LÍNIES D’ACTUACIÓ</a:t>
            </a:r>
          </a:p>
        </p:txBody>
      </p:sp>
      <p:grpSp>
        <p:nvGrpSpPr>
          <p:cNvPr id="58" name="Group 2"/>
          <p:cNvGrpSpPr/>
          <p:nvPr/>
        </p:nvGrpSpPr>
        <p:grpSpPr>
          <a:xfrm>
            <a:off x="6576734" y="4033103"/>
            <a:ext cx="5704259" cy="7534178"/>
            <a:chOff x="-66329" y="-541849"/>
            <a:chExt cx="873679" cy="1159169"/>
          </a:xfrm>
        </p:grpSpPr>
        <p:sp>
          <p:nvSpPr>
            <p:cNvPr id="59" name="Freeform 3"/>
            <p:cNvSpPr/>
            <p:nvPr/>
          </p:nvSpPr>
          <p:spPr>
            <a:xfrm>
              <a:off x="-66329" y="-541849"/>
              <a:ext cx="823056" cy="882892"/>
            </a:xfrm>
            <a:custGeom>
              <a:avLst/>
              <a:gdLst/>
              <a:ahLst/>
              <a:cxnLst/>
              <a:rect l="l" t="t" r="r" b="b"/>
              <a:pathLst>
                <a:path w="807350" h="617320">
                  <a:moveTo>
                    <a:pt x="0" y="0"/>
                  </a:moveTo>
                  <a:lnTo>
                    <a:pt x="807350" y="0"/>
                  </a:lnTo>
                  <a:lnTo>
                    <a:pt x="807350" y="617320"/>
                  </a:lnTo>
                  <a:lnTo>
                    <a:pt x="0" y="617320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TextBox 4"/>
            <p:cNvSpPr txBox="1"/>
            <p:nvPr/>
          </p:nvSpPr>
          <p:spPr>
            <a:xfrm>
              <a:off x="0" y="-28575"/>
              <a:ext cx="807350" cy="645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4" name="TextBox 49"/>
          <p:cNvSpPr txBox="1"/>
          <p:nvPr/>
        </p:nvSpPr>
        <p:spPr>
          <a:xfrm>
            <a:off x="7708126" y="4393930"/>
            <a:ext cx="330850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68"/>
              </a:lnSpc>
            </a:pPr>
            <a:r>
              <a:rPr lang="en-US" sz="1836" dirty="0">
                <a:solidFill>
                  <a:srgbClr val="123E6E"/>
                </a:solidFill>
                <a:latin typeface="League Spartan"/>
              </a:rPr>
              <a:t>FINALITAT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04228" y="4790538"/>
            <a:ext cx="4949892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Creada el 2001 pel Consell de Col·legis de Metges de Catalunya arran de l’experiència amb el Programa d’atenció Integral al Metge Malalt (PAIMM).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ca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Aquest programa va néixer l’any 1998 per atendre i reinserir </a:t>
            </a:r>
            <a:r>
              <a:rPr lang="ca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els 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metges i metgesses  que presentaven problemes de salut mental </a:t>
            </a:r>
            <a:r>
              <a:rPr lang="ca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i/o 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addiccions, </a:t>
            </a:r>
            <a:r>
              <a:rPr lang="ca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relació a una </a:t>
            </a:r>
            <a:r>
              <a:rPr lang="ca-ES" sz="2000" dirty="0" smtClean="0"/>
              <a:t>possible </a:t>
            </a:r>
            <a:r>
              <a:rPr lang="ca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mala praxi.</a:t>
            </a:r>
            <a:endParaRPr lang="ca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a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Progressivament aquest model es va anar implementant per a altres col·lectius professionals de l’àmbit de la salut 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(infermeria, veterinària, treball social, psicologia, estomatologia i odontologia, farmàcia, fisioteràpia).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6808085" y="5037470"/>
            <a:ext cx="49690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Promoure el benestar i atendre la salut mental dels professionals de la salut perquè puguin desenvolupar la seva activitat laboral en condicions òptimes i afavorir una bona praxi i qualitat assistencial. </a:t>
            </a:r>
          </a:p>
          <a:p>
            <a:pPr algn="just"/>
            <a:endParaRPr lang="ca-E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Tenim un model propi que inclou la intervenció en les dimensions individual, relacional i organitzacional. 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12761896" y="5091585"/>
            <a:ext cx="496901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a-ES" sz="2000" dirty="0">
              <a:solidFill>
                <a:schemeClr val="tx1">
                  <a:lumMod val="65000"/>
                  <a:lumOff val="35000"/>
                </a:schemeClr>
              </a:solidFill>
              <a:latin typeface="Glacial Indifference Bold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marL="742950" lvl="1" indent="-285750">
              <a:buFontTx/>
              <a:buChar char="-"/>
            </a:pPr>
            <a:r>
              <a:rPr lang="ca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Atenció psicològica </a:t>
            </a:r>
          </a:p>
          <a:p>
            <a:pPr marL="742950" lvl="1" indent="-285750">
              <a:buFontTx/>
              <a:buChar char="-"/>
            </a:pPr>
            <a:r>
              <a:rPr lang="ca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Atenció a trastorns mentals severs </a:t>
            </a:r>
            <a:r>
              <a:rPr lang="ca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i/o </a:t>
            </a:r>
            <a:r>
              <a:rPr lang="ca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addiccions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Promoció de la salut i prevenció</a:t>
            </a:r>
          </a:p>
          <a:p>
            <a:pPr marL="800100" lvl="1" indent="-342900">
              <a:buFontTx/>
              <a:buChar char="-"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Docència</a:t>
            </a:r>
          </a:p>
          <a:p>
            <a:pPr marL="800100" lvl="1" indent="-342900">
              <a:buFontTx/>
              <a:buChar char="-"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Intervencions col·lectives: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organitzacions i equips, grups terapèutics i grups de treball. </a:t>
            </a:r>
          </a:p>
          <a:p>
            <a:pPr marL="800100" lvl="1" indent="-342900">
              <a:buFontTx/>
              <a:buChar char="-"/>
            </a:pP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Caixa de recursos</a:t>
            </a:r>
          </a:p>
          <a:p>
            <a:pPr marL="800100" lvl="1" indent="-342900">
              <a:buFontTx/>
              <a:buChar char="-"/>
            </a:pPr>
            <a:r>
              <a:rPr lang="ca-E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Galatea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Recerca</a:t>
            </a:r>
          </a:p>
        </p:txBody>
      </p:sp>
      <p:sp>
        <p:nvSpPr>
          <p:cNvPr id="52" name="Freeform 11"/>
          <p:cNvSpPr/>
          <p:nvPr/>
        </p:nvSpPr>
        <p:spPr>
          <a:xfrm>
            <a:off x="8915822" y="3178890"/>
            <a:ext cx="739593" cy="606173"/>
          </a:xfrm>
          <a:custGeom>
            <a:avLst/>
            <a:gdLst/>
            <a:ahLst/>
            <a:cxnLst/>
            <a:rect l="l" t="t" r="r" b="b"/>
            <a:pathLst>
              <a:path w="1581124" h="1227612">
                <a:moveTo>
                  <a:pt x="0" y="0"/>
                </a:moveTo>
                <a:lnTo>
                  <a:pt x="1581124" y="0"/>
                </a:lnTo>
                <a:lnTo>
                  <a:pt x="1581124" y="1227612"/>
                </a:lnTo>
                <a:lnTo>
                  <a:pt x="0" y="12276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1150" y="1409700"/>
            <a:ext cx="1270427" cy="1373901"/>
          </a:xfrm>
          <a:custGeom>
            <a:avLst/>
            <a:gdLst/>
            <a:ahLst/>
            <a:cxnLst/>
            <a:rect l="l" t="t" r="r" b="b"/>
            <a:pathLst>
              <a:path w="1270427" h="1373901">
                <a:moveTo>
                  <a:pt x="0" y="0"/>
                </a:moveTo>
                <a:lnTo>
                  <a:pt x="1270427" y="0"/>
                </a:lnTo>
                <a:lnTo>
                  <a:pt x="1270427" y="1373901"/>
                </a:lnTo>
                <a:lnTo>
                  <a:pt x="0" y="1373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3341601" y="1716736"/>
            <a:ext cx="2865477" cy="813079"/>
          </a:xfrm>
          <a:custGeom>
            <a:avLst/>
            <a:gdLst/>
            <a:ahLst/>
            <a:cxnLst/>
            <a:rect l="l" t="t" r="r" b="b"/>
            <a:pathLst>
              <a:path w="2865477" h="813079">
                <a:moveTo>
                  <a:pt x="0" y="0"/>
                </a:moveTo>
                <a:lnTo>
                  <a:pt x="2865477" y="0"/>
                </a:lnTo>
                <a:lnTo>
                  <a:pt x="2865477" y="813079"/>
                </a:lnTo>
                <a:lnTo>
                  <a:pt x="0" y="813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6692853" y="1502383"/>
            <a:ext cx="2495924" cy="1188535"/>
          </a:xfrm>
          <a:custGeom>
            <a:avLst/>
            <a:gdLst/>
            <a:ahLst/>
            <a:cxnLst/>
            <a:rect l="l" t="t" r="r" b="b"/>
            <a:pathLst>
              <a:path w="2495924" h="1188535">
                <a:moveTo>
                  <a:pt x="0" y="0"/>
                </a:moveTo>
                <a:lnTo>
                  <a:pt x="2495924" y="0"/>
                </a:lnTo>
                <a:lnTo>
                  <a:pt x="2495924" y="1188535"/>
                </a:lnTo>
                <a:lnTo>
                  <a:pt x="0" y="1188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9909954" y="1716736"/>
            <a:ext cx="1998933" cy="759828"/>
          </a:xfrm>
          <a:custGeom>
            <a:avLst/>
            <a:gdLst/>
            <a:ahLst/>
            <a:cxnLst/>
            <a:rect l="l" t="t" r="r" b="b"/>
            <a:pathLst>
              <a:path w="1998933" h="759828">
                <a:moveTo>
                  <a:pt x="0" y="0"/>
                </a:moveTo>
                <a:lnTo>
                  <a:pt x="1998933" y="0"/>
                </a:lnTo>
                <a:lnTo>
                  <a:pt x="1998933" y="759829"/>
                </a:lnTo>
                <a:lnTo>
                  <a:pt x="0" y="759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2585162" y="1766842"/>
            <a:ext cx="2891217" cy="659617"/>
          </a:xfrm>
          <a:custGeom>
            <a:avLst/>
            <a:gdLst/>
            <a:ahLst/>
            <a:cxnLst/>
            <a:rect l="l" t="t" r="r" b="b"/>
            <a:pathLst>
              <a:path w="2891217" h="659617">
                <a:moveTo>
                  <a:pt x="0" y="0"/>
                </a:moveTo>
                <a:lnTo>
                  <a:pt x="2891217" y="0"/>
                </a:lnTo>
                <a:lnTo>
                  <a:pt x="2891217" y="659617"/>
                </a:lnTo>
                <a:lnTo>
                  <a:pt x="0" y="65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581150" y="3444241"/>
            <a:ext cx="3520902" cy="708431"/>
          </a:xfrm>
          <a:custGeom>
            <a:avLst/>
            <a:gdLst/>
            <a:ahLst/>
            <a:cxnLst/>
            <a:rect l="l" t="t" r="r" b="b"/>
            <a:pathLst>
              <a:path w="3520902" h="708431">
                <a:moveTo>
                  <a:pt x="0" y="0"/>
                </a:moveTo>
                <a:lnTo>
                  <a:pt x="3520902" y="0"/>
                </a:lnTo>
                <a:lnTo>
                  <a:pt x="3520902" y="708431"/>
                </a:lnTo>
                <a:lnTo>
                  <a:pt x="0" y="708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5582046" y="3252202"/>
            <a:ext cx="3004398" cy="1092508"/>
          </a:xfrm>
          <a:custGeom>
            <a:avLst/>
            <a:gdLst/>
            <a:ahLst/>
            <a:cxnLst/>
            <a:rect l="l" t="t" r="r" b="b"/>
            <a:pathLst>
              <a:path w="3004398" h="1092508">
                <a:moveTo>
                  <a:pt x="0" y="0"/>
                </a:moveTo>
                <a:lnTo>
                  <a:pt x="3004399" y="0"/>
                </a:lnTo>
                <a:lnTo>
                  <a:pt x="3004399" y="1092509"/>
                </a:lnTo>
                <a:lnTo>
                  <a:pt x="0" y="1092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8843989" y="2970465"/>
            <a:ext cx="1502170" cy="1426111"/>
          </a:xfrm>
          <a:custGeom>
            <a:avLst/>
            <a:gdLst/>
            <a:ahLst/>
            <a:cxnLst/>
            <a:rect l="l" t="t" r="r" b="b"/>
            <a:pathLst>
              <a:path w="1502170" h="1426111">
                <a:moveTo>
                  <a:pt x="0" y="0"/>
                </a:moveTo>
                <a:lnTo>
                  <a:pt x="1502170" y="0"/>
                </a:lnTo>
                <a:lnTo>
                  <a:pt x="1502170" y="1426112"/>
                </a:lnTo>
                <a:lnTo>
                  <a:pt x="0" y="1426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0946357" y="3285640"/>
            <a:ext cx="2860596" cy="759358"/>
          </a:xfrm>
          <a:custGeom>
            <a:avLst/>
            <a:gdLst/>
            <a:ahLst/>
            <a:cxnLst/>
            <a:rect l="l" t="t" r="r" b="b"/>
            <a:pathLst>
              <a:path w="2860596" h="759358">
                <a:moveTo>
                  <a:pt x="0" y="0"/>
                </a:moveTo>
                <a:lnTo>
                  <a:pt x="2860596" y="0"/>
                </a:lnTo>
                <a:lnTo>
                  <a:pt x="2860596" y="759358"/>
                </a:lnTo>
                <a:lnTo>
                  <a:pt x="0" y="759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4283203" y="3116465"/>
            <a:ext cx="1834707" cy="1030380"/>
          </a:xfrm>
          <a:custGeom>
            <a:avLst/>
            <a:gdLst/>
            <a:ahLst/>
            <a:cxnLst/>
            <a:rect l="l" t="t" r="r" b="b"/>
            <a:pathLst>
              <a:path w="1834707" h="1030380">
                <a:moveTo>
                  <a:pt x="0" y="0"/>
                </a:moveTo>
                <a:lnTo>
                  <a:pt x="1834706" y="0"/>
                </a:lnTo>
                <a:lnTo>
                  <a:pt x="1834706" y="1030380"/>
                </a:lnTo>
                <a:lnTo>
                  <a:pt x="0" y="1030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1476375" y="4625907"/>
            <a:ext cx="1359570" cy="1288355"/>
          </a:xfrm>
          <a:custGeom>
            <a:avLst/>
            <a:gdLst/>
            <a:ahLst/>
            <a:cxnLst/>
            <a:rect l="l" t="t" r="r" b="b"/>
            <a:pathLst>
              <a:path w="1359570" h="1288355">
                <a:moveTo>
                  <a:pt x="0" y="0"/>
                </a:moveTo>
                <a:lnTo>
                  <a:pt x="1359570" y="0"/>
                </a:lnTo>
                <a:lnTo>
                  <a:pt x="1359570" y="1288355"/>
                </a:lnTo>
                <a:lnTo>
                  <a:pt x="0" y="1288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3259708" y="4943158"/>
            <a:ext cx="3522702" cy="1014538"/>
          </a:xfrm>
          <a:custGeom>
            <a:avLst/>
            <a:gdLst/>
            <a:ahLst/>
            <a:cxnLst/>
            <a:rect l="l" t="t" r="r" b="b"/>
            <a:pathLst>
              <a:path w="3522702" h="1014538">
                <a:moveTo>
                  <a:pt x="0" y="0"/>
                </a:moveTo>
                <a:lnTo>
                  <a:pt x="3522702" y="0"/>
                </a:lnTo>
                <a:lnTo>
                  <a:pt x="3522702" y="1014538"/>
                </a:lnTo>
                <a:lnTo>
                  <a:pt x="0" y="10145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7095612" y="4782861"/>
            <a:ext cx="2920278" cy="1335133"/>
          </a:xfrm>
          <a:custGeom>
            <a:avLst/>
            <a:gdLst/>
            <a:ahLst/>
            <a:cxnLst/>
            <a:rect l="l" t="t" r="r" b="b"/>
            <a:pathLst>
              <a:path w="2920278" h="1335133">
                <a:moveTo>
                  <a:pt x="0" y="0"/>
                </a:moveTo>
                <a:lnTo>
                  <a:pt x="2920278" y="0"/>
                </a:lnTo>
                <a:lnTo>
                  <a:pt x="2920278" y="1335132"/>
                </a:lnTo>
                <a:lnTo>
                  <a:pt x="0" y="13351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2460" b="-6626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0319260" y="4798635"/>
            <a:ext cx="2161127" cy="1115626"/>
          </a:xfrm>
          <a:custGeom>
            <a:avLst/>
            <a:gdLst/>
            <a:ahLst/>
            <a:cxnLst/>
            <a:rect l="l" t="t" r="r" b="b"/>
            <a:pathLst>
              <a:path w="2161127" h="1115626">
                <a:moveTo>
                  <a:pt x="0" y="0"/>
                </a:moveTo>
                <a:lnTo>
                  <a:pt x="2161127" y="0"/>
                </a:lnTo>
                <a:lnTo>
                  <a:pt x="2161127" y="1115627"/>
                </a:lnTo>
                <a:lnTo>
                  <a:pt x="0" y="1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12899487" y="5004095"/>
            <a:ext cx="2350161" cy="881311"/>
          </a:xfrm>
          <a:custGeom>
            <a:avLst/>
            <a:gdLst/>
            <a:ahLst/>
            <a:cxnLst/>
            <a:rect l="l" t="t" r="r" b="b"/>
            <a:pathLst>
              <a:path w="2350161" h="881311">
                <a:moveTo>
                  <a:pt x="0" y="0"/>
                </a:moveTo>
                <a:lnTo>
                  <a:pt x="2350162" y="0"/>
                </a:lnTo>
                <a:lnTo>
                  <a:pt x="2350162" y="881310"/>
                </a:lnTo>
                <a:lnTo>
                  <a:pt x="0" y="881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15775964" y="4798635"/>
            <a:ext cx="1378561" cy="1193834"/>
          </a:xfrm>
          <a:custGeom>
            <a:avLst/>
            <a:gdLst/>
            <a:ahLst/>
            <a:cxnLst/>
            <a:rect l="l" t="t" r="r" b="b"/>
            <a:pathLst>
              <a:path w="1378561" h="1193834">
                <a:moveTo>
                  <a:pt x="0" y="0"/>
                </a:moveTo>
                <a:lnTo>
                  <a:pt x="1378561" y="0"/>
                </a:lnTo>
                <a:lnTo>
                  <a:pt x="1378561" y="1193834"/>
                </a:lnTo>
                <a:lnTo>
                  <a:pt x="0" y="11938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4474896" y="9258300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65073" y="7625778"/>
            <a:ext cx="2741744" cy="1542231"/>
          </a:xfrm>
          <a:custGeom>
            <a:avLst/>
            <a:gdLst/>
            <a:ahLst/>
            <a:cxnLst/>
            <a:rect l="l" t="t" r="r" b="b"/>
            <a:pathLst>
              <a:path w="2741744" h="1542231">
                <a:moveTo>
                  <a:pt x="0" y="0"/>
                </a:moveTo>
                <a:lnTo>
                  <a:pt x="2741745" y="0"/>
                </a:lnTo>
                <a:lnTo>
                  <a:pt x="2741745" y="1542231"/>
                </a:lnTo>
                <a:lnTo>
                  <a:pt x="0" y="154223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4541717" y="8012038"/>
            <a:ext cx="4302272" cy="769710"/>
          </a:xfrm>
          <a:custGeom>
            <a:avLst/>
            <a:gdLst/>
            <a:ahLst/>
            <a:cxnLst/>
            <a:rect l="l" t="t" r="r" b="b"/>
            <a:pathLst>
              <a:path w="4302272" h="769710">
                <a:moveTo>
                  <a:pt x="0" y="0"/>
                </a:moveTo>
                <a:lnTo>
                  <a:pt x="4302272" y="0"/>
                </a:lnTo>
                <a:lnTo>
                  <a:pt x="4302272" y="769710"/>
                </a:lnTo>
                <a:lnTo>
                  <a:pt x="0" y="76971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610908" y="9010815"/>
            <a:ext cx="3163431" cy="757866"/>
          </a:xfrm>
          <a:custGeom>
            <a:avLst/>
            <a:gdLst/>
            <a:ahLst/>
            <a:cxnLst/>
            <a:rect l="l" t="t" r="r" b="b"/>
            <a:pathLst>
              <a:path w="3163431" h="757866">
                <a:moveTo>
                  <a:pt x="0" y="0"/>
                </a:moveTo>
                <a:lnTo>
                  <a:pt x="3163432" y="0"/>
                </a:lnTo>
                <a:lnTo>
                  <a:pt x="3163432" y="757866"/>
                </a:lnTo>
                <a:lnTo>
                  <a:pt x="0" y="75786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5266526" y="8919103"/>
            <a:ext cx="2339887" cy="754979"/>
          </a:xfrm>
          <a:custGeom>
            <a:avLst/>
            <a:gdLst/>
            <a:ahLst/>
            <a:cxnLst/>
            <a:rect l="l" t="t" r="r" b="b"/>
            <a:pathLst>
              <a:path w="2339887" h="754979">
                <a:moveTo>
                  <a:pt x="0" y="0"/>
                </a:moveTo>
                <a:lnTo>
                  <a:pt x="2339886" y="0"/>
                </a:lnTo>
                <a:lnTo>
                  <a:pt x="2339886" y="754979"/>
                </a:lnTo>
                <a:lnTo>
                  <a:pt x="0" y="75497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1341440" y="7795211"/>
            <a:ext cx="1558047" cy="840851"/>
          </a:xfrm>
          <a:custGeom>
            <a:avLst/>
            <a:gdLst/>
            <a:ahLst/>
            <a:cxnLst/>
            <a:rect l="l" t="t" r="r" b="b"/>
            <a:pathLst>
              <a:path w="1558047" h="840851">
                <a:moveTo>
                  <a:pt x="0" y="0"/>
                </a:moveTo>
                <a:lnTo>
                  <a:pt x="1558047" y="0"/>
                </a:lnTo>
                <a:lnTo>
                  <a:pt x="1558047" y="840851"/>
                </a:lnTo>
                <a:lnTo>
                  <a:pt x="0" y="84085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>
            <a:off x="9329049" y="7625778"/>
            <a:ext cx="1360343" cy="1179717"/>
          </a:xfrm>
          <a:custGeom>
            <a:avLst/>
            <a:gdLst/>
            <a:ahLst/>
            <a:cxnLst/>
            <a:rect l="l" t="t" r="r" b="b"/>
            <a:pathLst>
              <a:path w="1360343" h="1179717">
                <a:moveTo>
                  <a:pt x="0" y="0"/>
                </a:moveTo>
                <a:lnTo>
                  <a:pt x="1360343" y="0"/>
                </a:lnTo>
                <a:lnTo>
                  <a:pt x="1360343" y="1179717"/>
                </a:lnTo>
                <a:lnTo>
                  <a:pt x="0" y="117971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TextBox 25"/>
          <p:cNvSpPr txBox="1"/>
          <p:nvPr/>
        </p:nvSpPr>
        <p:spPr>
          <a:xfrm>
            <a:off x="2598800" y="690967"/>
            <a:ext cx="13090401" cy="64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166"/>
              </a:lnSpc>
            </a:pPr>
            <a:r>
              <a:rPr lang="ca-ES" sz="4000" dirty="0" smtClean="0">
                <a:solidFill>
                  <a:srgbClr val="123E6E"/>
                </a:solidFill>
                <a:latin typeface="Poppins Bold"/>
              </a:rPr>
              <a:t>Patronat de la Fundació Galatea</a:t>
            </a:r>
            <a:endParaRPr lang="ca-ES" sz="4000" dirty="0">
              <a:solidFill>
                <a:srgbClr val="123E6E"/>
              </a:solidFill>
              <a:latin typeface="Poppi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-2338384" y="7322303"/>
            <a:ext cx="13090401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075"/>
              </a:lnSpc>
            </a:pPr>
            <a:r>
              <a:rPr lang="en-US" sz="2500" u="sng" spc="82">
                <a:solidFill>
                  <a:srgbClr val="042C65"/>
                </a:solidFill>
                <a:latin typeface="Poppins Bold Bold"/>
              </a:rPr>
              <a:t>SUPORTS I COL·LABORACIONS</a:t>
            </a:r>
          </a:p>
        </p:txBody>
      </p:sp>
      <p:pic>
        <p:nvPicPr>
          <p:cNvPr id="28" name="Imagen 27" descr="CFC"/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93" y="5444750"/>
            <a:ext cx="2979633" cy="26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2"/>
          <p:cNvSpPr/>
          <p:nvPr/>
        </p:nvSpPr>
        <p:spPr>
          <a:xfrm rot="10800000">
            <a:off x="9448350" y="6030658"/>
            <a:ext cx="2764229" cy="2764229"/>
          </a:xfrm>
          <a:custGeom>
            <a:avLst/>
            <a:gdLst/>
            <a:ahLst/>
            <a:cxnLst/>
            <a:rect l="l" t="t" r="r" b="b"/>
            <a:pathLst>
              <a:path w="2764229" h="2764229">
                <a:moveTo>
                  <a:pt x="0" y="0"/>
                </a:moveTo>
                <a:lnTo>
                  <a:pt x="2764228" y="0"/>
                </a:lnTo>
                <a:lnTo>
                  <a:pt x="2764228" y="2764229"/>
                </a:lnTo>
                <a:lnTo>
                  <a:pt x="0" y="276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5400000">
            <a:off x="6341005" y="5932404"/>
            <a:ext cx="2764229" cy="2764229"/>
          </a:xfrm>
          <a:custGeom>
            <a:avLst/>
            <a:gdLst/>
            <a:ahLst/>
            <a:cxnLst/>
            <a:rect l="l" t="t" r="r" b="b"/>
            <a:pathLst>
              <a:path w="2764229" h="2764229">
                <a:moveTo>
                  <a:pt x="0" y="0"/>
                </a:moveTo>
                <a:lnTo>
                  <a:pt x="2764228" y="0"/>
                </a:lnTo>
                <a:lnTo>
                  <a:pt x="2764228" y="2764229"/>
                </a:lnTo>
                <a:lnTo>
                  <a:pt x="0" y="276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" name="Freeform 2"/>
          <p:cNvSpPr/>
          <p:nvPr/>
        </p:nvSpPr>
        <p:spPr>
          <a:xfrm>
            <a:off x="6259907" y="2844470"/>
            <a:ext cx="2764229" cy="2764229"/>
          </a:xfrm>
          <a:custGeom>
            <a:avLst/>
            <a:gdLst/>
            <a:ahLst/>
            <a:cxnLst/>
            <a:rect l="l" t="t" r="r" b="b"/>
            <a:pathLst>
              <a:path w="2764229" h="2764229">
                <a:moveTo>
                  <a:pt x="0" y="0"/>
                </a:moveTo>
                <a:lnTo>
                  <a:pt x="2764228" y="0"/>
                </a:lnTo>
                <a:lnTo>
                  <a:pt x="2764228" y="2764229"/>
                </a:lnTo>
                <a:lnTo>
                  <a:pt x="0" y="276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5400000">
            <a:off x="9311489" y="2772739"/>
            <a:ext cx="2764229" cy="2764229"/>
          </a:xfrm>
          <a:custGeom>
            <a:avLst/>
            <a:gdLst/>
            <a:ahLst/>
            <a:cxnLst/>
            <a:rect l="l" t="t" r="r" b="b"/>
            <a:pathLst>
              <a:path w="2764229" h="2764229">
                <a:moveTo>
                  <a:pt x="0" y="0"/>
                </a:moveTo>
                <a:lnTo>
                  <a:pt x="2764228" y="0"/>
                </a:lnTo>
                <a:lnTo>
                  <a:pt x="2764228" y="2764229"/>
                </a:lnTo>
                <a:lnTo>
                  <a:pt x="0" y="276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AutoShape 6"/>
          <p:cNvSpPr/>
          <p:nvPr/>
        </p:nvSpPr>
        <p:spPr>
          <a:xfrm>
            <a:off x="8044554" y="5680431"/>
            <a:ext cx="2198891" cy="0"/>
          </a:xfrm>
          <a:prstGeom prst="line">
            <a:avLst/>
          </a:prstGeom>
          <a:ln w="47625" cap="flat">
            <a:solidFill>
              <a:srgbClr val="231F2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s-ES"/>
          </a:p>
        </p:txBody>
      </p:sp>
      <p:sp>
        <p:nvSpPr>
          <p:cNvPr id="7" name="AutoShape 7"/>
          <p:cNvSpPr/>
          <p:nvPr/>
        </p:nvSpPr>
        <p:spPr>
          <a:xfrm flipV="1">
            <a:off x="9167812" y="4604798"/>
            <a:ext cx="0" cy="2198891"/>
          </a:xfrm>
          <a:prstGeom prst="line">
            <a:avLst/>
          </a:prstGeom>
          <a:ln w="47625" cap="flat">
            <a:solidFill>
              <a:srgbClr val="231F2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5829558" y="2127200"/>
            <a:ext cx="2019918" cy="201991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29558" y="6777298"/>
            <a:ext cx="2019918" cy="201991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44817" y="2127200"/>
            <a:ext cx="2019918" cy="201991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44817" y="6777298"/>
            <a:ext cx="2019918" cy="201991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64735" y="2772739"/>
            <a:ext cx="4692232" cy="2764229"/>
            <a:chOff x="0" y="0"/>
            <a:chExt cx="1711739" cy="10083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11739" cy="1008398"/>
            </a:xfrm>
            <a:custGeom>
              <a:avLst/>
              <a:gdLst/>
              <a:ahLst/>
              <a:cxnLst/>
              <a:rect l="l" t="t" r="r" b="b"/>
              <a:pathLst>
                <a:path w="1711739" h="1008398">
                  <a:moveTo>
                    <a:pt x="0" y="0"/>
                  </a:moveTo>
                  <a:lnTo>
                    <a:pt x="1711739" y="0"/>
                  </a:lnTo>
                  <a:lnTo>
                    <a:pt x="1711739" y="1008398"/>
                  </a:lnTo>
                  <a:lnTo>
                    <a:pt x="0" y="1008398"/>
                  </a:lnTo>
                  <a:close/>
                </a:path>
              </a:pathLst>
            </a:custGeom>
            <a:solidFill>
              <a:srgbClr val="E2BA06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38200" y="2772739"/>
            <a:ext cx="4970619" cy="2764229"/>
            <a:chOff x="0" y="0"/>
            <a:chExt cx="1711739" cy="10083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11739" cy="1008398"/>
            </a:xfrm>
            <a:custGeom>
              <a:avLst/>
              <a:gdLst/>
              <a:ahLst/>
              <a:cxnLst/>
              <a:rect l="l" t="t" r="r" b="b"/>
              <a:pathLst>
                <a:path w="1711739" h="1008398">
                  <a:moveTo>
                    <a:pt x="0" y="0"/>
                  </a:moveTo>
                  <a:lnTo>
                    <a:pt x="1711739" y="0"/>
                  </a:lnTo>
                  <a:lnTo>
                    <a:pt x="1711739" y="1008398"/>
                  </a:lnTo>
                  <a:lnTo>
                    <a:pt x="0" y="1008398"/>
                  </a:ln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6132821" y="2888563"/>
            <a:ext cx="1413392" cy="1081888"/>
          </a:xfrm>
          <a:custGeom>
            <a:avLst/>
            <a:gdLst/>
            <a:ahLst/>
            <a:cxnLst/>
            <a:rect l="l" t="t" r="r" b="b"/>
            <a:pathLst>
              <a:path w="1413392" h="1081888">
                <a:moveTo>
                  <a:pt x="0" y="0"/>
                </a:moveTo>
                <a:lnTo>
                  <a:pt x="1413392" y="0"/>
                </a:lnTo>
                <a:lnTo>
                  <a:pt x="1413392" y="1081887"/>
                </a:lnTo>
                <a:lnTo>
                  <a:pt x="0" y="108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26"/>
          <p:cNvSpPr/>
          <p:nvPr/>
        </p:nvSpPr>
        <p:spPr>
          <a:xfrm>
            <a:off x="6212283" y="7273841"/>
            <a:ext cx="1273454" cy="988732"/>
          </a:xfrm>
          <a:custGeom>
            <a:avLst/>
            <a:gdLst/>
            <a:ahLst/>
            <a:cxnLst/>
            <a:rect l="l" t="t" r="r" b="b"/>
            <a:pathLst>
              <a:path w="1273454" h="988732">
                <a:moveTo>
                  <a:pt x="0" y="0"/>
                </a:moveTo>
                <a:lnTo>
                  <a:pt x="1273454" y="0"/>
                </a:lnTo>
                <a:lnTo>
                  <a:pt x="1273454" y="988732"/>
                </a:lnTo>
                <a:lnTo>
                  <a:pt x="0" y="9887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27"/>
          <p:cNvSpPr/>
          <p:nvPr/>
        </p:nvSpPr>
        <p:spPr>
          <a:xfrm>
            <a:off x="10904761" y="7253634"/>
            <a:ext cx="1100030" cy="1004028"/>
          </a:xfrm>
          <a:custGeom>
            <a:avLst/>
            <a:gdLst/>
            <a:ahLst/>
            <a:cxnLst/>
            <a:rect l="l" t="t" r="r" b="b"/>
            <a:pathLst>
              <a:path w="1100030" h="1004028">
                <a:moveTo>
                  <a:pt x="0" y="0"/>
                </a:moveTo>
                <a:lnTo>
                  <a:pt x="1100030" y="0"/>
                </a:lnTo>
                <a:lnTo>
                  <a:pt x="1100030" y="1004027"/>
                </a:lnTo>
                <a:lnTo>
                  <a:pt x="0" y="1004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Freeform 28"/>
          <p:cNvSpPr/>
          <p:nvPr/>
        </p:nvSpPr>
        <p:spPr>
          <a:xfrm>
            <a:off x="11087850" y="2888563"/>
            <a:ext cx="733853" cy="1004028"/>
          </a:xfrm>
          <a:custGeom>
            <a:avLst/>
            <a:gdLst/>
            <a:ahLst/>
            <a:cxnLst/>
            <a:rect l="l" t="t" r="r" b="b"/>
            <a:pathLst>
              <a:path w="733853" h="1004028">
                <a:moveTo>
                  <a:pt x="0" y="0"/>
                </a:moveTo>
                <a:lnTo>
                  <a:pt x="733853" y="0"/>
                </a:lnTo>
                <a:lnTo>
                  <a:pt x="733853" y="1004028"/>
                </a:lnTo>
                <a:lnTo>
                  <a:pt x="0" y="1004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9"/>
          <p:cNvSpPr/>
          <p:nvPr/>
        </p:nvSpPr>
        <p:spPr>
          <a:xfrm>
            <a:off x="15692585" y="9410700"/>
            <a:ext cx="2156155" cy="732541"/>
          </a:xfrm>
          <a:custGeom>
            <a:avLst/>
            <a:gdLst/>
            <a:ahLst/>
            <a:cxnLst/>
            <a:rect l="l" t="t" r="r" b="b"/>
            <a:pathLst>
              <a:path w="2435045" h="811682">
                <a:moveTo>
                  <a:pt x="0" y="0"/>
                </a:moveTo>
                <a:lnTo>
                  <a:pt x="2435045" y="0"/>
                </a:lnTo>
                <a:lnTo>
                  <a:pt x="2435045" y="811682"/>
                </a:lnTo>
                <a:lnTo>
                  <a:pt x="0" y="81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TextBox 30"/>
          <p:cNvSpPr txBox="1"/>
          <p:nvPr/>
        </p:nvSpPr>
        <p:spPr>
          <a:xfrm>
            <a:off x="1116587" y="3103884"/>
            <a:ext cx="4692232" cy="42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FFFFFF"/>
                </a:solidFill>
                <a:latin typeface="Glacial Indifference Bold"/>
              </a:rPr>
              <a:t>ATENCIÓ PSICOLÒGICA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9984" y="617482"/>
            <a:ext cx="15588303" cy="682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ca-ES" sz="4000" dirty="0" smtClean="0">
                <a:solidFill>
                  <a:srgbClr val="123E6E"/>
                </a:solidFill>
                <a:latin typeface="Poppins Bold"/>
              </a:rPr>
              <a:t>Memòria d’activitats  2023</a:t>
            </a:r>
            <a:endParaRPr lang="ca-ES" sz="4000" dirty="0">
              <a:solidFill>
                <a:srgbClr val="123E6E"/>
              </a:solidFill>
              <a:latin typeface="Poppi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464735" y="2857500"/>
            <a:ext cx="4692232" cy="135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123E6E"/>
                </a:solidFill>
                <a:latin typeface="Glacial Indifference Bold"/>
              </a:rPr>
              <a:t>ATENCIÓ A TRASTORNS MENTALS SEVERS I ADDICCIONS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3338" y="3490519"/>
            <a:ext cx="2710809" cy="111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8"/>
              </a:lnSpc>
              <a:spcBef>
                <a:spcPct val="0"/>
              </a:spcBef>
            </a:pPr>
            <a:r>
              <a:rPr lang="en-US" sz="7200" spc="-859" dirty="0">
                <a:solidFill>
                  <a:srgbClr val="FFFFFF"/>
                </a:solidFill>
                <a:latin typeface="Glacial Indifference Bold"/>
              </a:rPr>
              <a:t>1.537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46614" y="4122676"/>
            <a:ext cx="345082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Glacial Indifference Bold"/>
              </a:rPr>
              <a:t>CASOS NOUS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864785" y="4381500"/>
            <a:ext cx="2394749" cy="1149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8"/>
              </a:lnSpc>
              <a:spcBef>
                <a:spcPct val="0"/>
              </a:spcBef>
            </a:pPr>
            <a:r>
              <a:rPr lang="en-US" sz="8956" spc="-859" dirty="0">
                <a:solidFill>
                  <a:srgbClr val="123E6E"/>
                </a:solidFill>
                <a:latin typeface="Glacial Indifference Bold"/>
              </a:rPr>
              <a:t>493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988687" y="4957009"/>
            <a:ext cx="345082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9"/>
              </a:lnSpc>
            </a:pPr>
            <a:r>
              <a:rPr lang="en-US" sz="1799">
                <a:solidFill>
                  <a:srgbClr val="123E6E"/>
                </a:solidFill>
                <a:latin typeface="Glacial Indifference Bold"/>
              </a:rPr>
              <a:t>CASOS NOUS</a:t>
            </a:r>
          </a:p>
        </p:txBody>
      </p:sp>
      <p:sp>
        <p:nvSpPr>
          <p:cNvPr id="20" name="Freeform 62">
            <a:extLst>
              <a:ext uri="{FF2B5EF4-FFF2-40B4-BE49-F238E27FC236}">
                <a16:creationId xmlns:a16="http://schemas.microsoft.com/office/drawing/2014/main" id="{4F9FC172-8BB5-B95F-56F8-D66F31B73604}"/>
              </a:ext>
            </a:extLst>
          </p:cNvPr>
          <p:cNvSpPr/>
          <p:nvPr/>
        </p:nvSpPr>
        <p:spPr>
          <a:xfrm>
            <a:off x="609600" y="9510116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7" name="TextBox 34"/>
          <p:cNvSpPr txBox="1"/>
          <p:nvPr/>
        </p:nvSpPr>
        <p:spPr>
          <a:xfrm>
            <a:off x="1126418" y="4419210"/>
            <a:ext cx="2710809" cy="111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8"/>
              </a:lnSpc>
              <a:spcBef>
                <a:spcPct val="0"/>
              </a:spcBef>
            </a:pPr>
            <a:r>
              <a:rPr lang="en-US" sz="7200" spc="-859" dirty="0">
                <a:solidFill>
                  <a:srgbClr val="FFFFFF"/>
                </a:solidFill>
                <a:latin typeface="Glacial Indifference Bold"/>
              </a:rPr>
              <a:t>5.853</a:t>
            </a:r>
          </a:p>
        </p:txBody>
      </p:sp>
      <p:sp>
        <p:nvSpPr>
          <p:cNvPr id="69" name="TextBox 41"/>
          <p:cNvSpPr txBox="1"/>
          <p:nvPr/>
        </p:nvSpPr>
        <p:spPr>
          <a:xfrm>
            <a:off x="1295400" y="4991100"/>
            <a:ext cx="345082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Glacial Indifference Bold"/>
              </a:rPr>
              <a:t>SESSIONS</a:t>
            </a:r>
          </a:p>
        </p:txBody>
      </p:sp>
      <p:grpSp>
        <p:nvGrpSpPr>
          <p:cNvPr id="70" name="Group 22"/>
          <p:cNvGrpSpPr/>
          <p:nvPr/>
        </p:nvGrpSpPr>
        <p:grpSpPr>
          <a:xfrm>
            <a:off x="838200" y="6158275"/>
            <a:ext cx="4964300" cy="2764229"/>
            <a:chOff x="0" y="0"/>
            <a:chExt cx="1711739" cy="1008398"/>
          </a:xfrm>
        </p:grpSpPr>
        <p:sp>
          <p:nvSpPr>
            <p:cNvPr id="71" name="Freeform 23"/>
            <p:cNvSpPr/>
            <p:nvPr/>
          </p:nvSpPr>
          <p:spPr>
            <a:xfrm>
              <a:off x="0" y="0"/>
              <a:ext cx="1711739" cy="1008398"/>
            </a:xfrm>
            <a:custGeom>
              <a:avLst/>
              <a:gdLst/>
              <a:ahLst/>
              <a:cxnLst/>
              <a:rect l="l" t="t" r="r" b="b"/>
              <a:pathLst>
                <a:path w="1711739" h="1008398">
                  <a:moveTo>
                    <a:pt x="0" y="0"/>
                  </a:moveTo>
                  <a:lnTo>
                    <a:pt x="1711739" y="0"/>
                  </a:lnTo>
                  <a:lnTo>
                    <a:pt x="1711739" y="1008398"/>
                  </a:lnTo>
                  <a:lnTo>
                    <a:pt x="0" y="1008398"/>
                  </a:ln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2" name="TextBox 30"/>
          <p:cNvSpPr txBox="1"/>
          <p:nvPr/>
        </p:nvSpPr>
        <p:spPr>
          <a:xfrm>
            <a:off x="1041676" y="6374084"/>
            <a:ext cx="4692232" cy="67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599" dirty="0">
                <a:solidFill>
                  <a:srgbClr val="FFFFFF"/>
                </a:solidFill>
                <a:latin typeface="Glacial Indifference Bold"/>
              </a:rPr>
              <a:t>PROMOCIÓ DE LA SALUT: </a:t>
            </a:r>
            <a:r>
              <a:rPr lang="en-US" dirty="0">
                <a:solidFill>
                  <a:srgbClr val="FFFFFF"/>
                </a:solidFill>
                <a:latin typeface="Glacial Indifference Bold"/>
              </a:rPr>
              <a:t>INTERV. COL·LECTIVES</a:t>
            </a:r>
          </a:p>
        </p:txBody>
      </p:sp>
      <p:sp>
        <p:nvSpPr>
          <p:cNvPr id="73" name="TextBox 34"/>
          <p:cNvSpPr txBox="1"/>
          <p:nvPr/>
        </p:nvSpPr>
        <p:spPr>
          <a:xfrm>
            <a:off x="476685" y="6864145"/>
            <a:ext cx="271080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8"/>
              </a:lnSpc>
              <a:spcBef>
                <a:spcPct val="0"/>
              </a:spcBef>
            </a:pPr>
            <a:r>
              <a:rPr lang="en-US" sz="5400" spc="-859" dirty="0">
                <a:solidFill>
                  <a:srgbClr val="FFFFFF"/>
                </a:solidFill>
                <a:latin typeface="Glacial Indifference Bold"/>
              </a:rPr>
              <a:t>537 </a:t>
            </a:r>
            <a:r>
              <a:rPr lang="en-US" sz="7200" spc="-859" dirty="0">
                <a:solidFill>
                  <a:srgbClr val="FFFFFF"/>
                </a:solidFill>
                <a:latin typeface="Glacial Indifference Bold"/>
              </a:rPr>
              <a:t> </a:t>
            </a:r>
          </a:p>
        </p:txBody>
      </p:sp>
      <p:sp>
        <p:nvSpPr>
          <p:cNvPr id="74" name="TextBox 41"/>
          <p:cNvSpPr txBox="1"/>
          <p:nvPr/>
        </p:nvSpPr>
        <p:spPr>
          <a:xfrm>
            <a:off x="2271943" y="7299016"/>
            <a:ext cx="34508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Glacial Indifference Bold"/>
              </a:rPr>
              <a:t>PROFESSIONALS DE 41 EQUIPS DIFERENTS</a:t>
            </a:r>
          </a:p>
        </p:txBody>
      </p:sp>
      <p:sp>
        <p:nvSpPr>
          <p:cNvPr id="75" name="TextBox 34"/>
          <p:cNvSpPr txBox="1"/>
          <p:nvPr/>
        </p:nvSpPr>
        <p:spPr>
          <a:xfrm>
            <a:off x="526168" y="7808225"/>
            <a:ext cx="2710809" cy="111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8"/>
              </a:lnSpc>
              <a:spcBef>
                <a:spcPct val="0"/>
              </a:spcBef>
            </a:pPr>
            <a:r>
              <a:rPr lang="en-US" sz="7200" spc="-859" dirty="0">
                <a:solidFill>
                  <a:srgbClr val="FFFFFF"/>
                </a:solidFill>
                <a:latin typeface="Glacial Indifference Bold"/>
              </a:rPr>
              <a:t>6</a:t>
            </a:r>
          </a:p>
        </p:txBody>
      </p:sp>
      <p:sp>
        <p:nvSpPr>
          <p:cNvPr id="76" name="TextBox 41"/>
          <p:cNvSpPr txBox="1"/>
          <p:nvPr/>
        </p:nvSpPr>
        <p:spPr>
          <a:xfrm>
            <a:off x="2170950" y="8146598"/>
            <a:ext cx="345082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Glacial Indifference Bold"/>
              </a:rPr>
              <a:t>GRUPS, AMB 72 PARTICIPANTS</a:t>
            </a:r>
          </a:p>
        </p:txBody>
      </p:sp>
      <p:grpSp>
        <p:nvGrpSpPr>
          <p:cNvPr id="79" name="Group 22"/>
          <p:cNvGrpSpPr/>
          <p:nvPr/>
        </p:nvGrpSpPr>
        <p:grpSpPr>
          <a:xfrm>
            <a:off x="12576526" y="6424614"/>
            <a:ext cx="4964300" cy="2764229"/>
            <a:chOff x="0" y="0"/>
            <a:chExt cx="1711739" cy="1008398"/>
          </a:xfrm>
        </p:grpSpPr>
        <p:sp>
          <p:nvSpPr>
            <p:cNvPr id="80" name="Freeform 23"/>
            <p:cNvSpPr/>
            <p:nvPr/>
          </p:nvSpPr>
          <p:spPr>
            <a:xfrm>
              <a:off x="0" y="0"/>
              <a:ext cx="1711739" cy="1008398"/>
            </a:xfrm>
            <a:custGeom>
              <a:avLst/>
              <a:gdLst/>
              <a:ahLst/>
              <a:cxnLst/>
              <a:rect l="l" t="t" r="r" b="b"/>
              <a:pathLst>
                <a:path w="1711739" h="1008398">
                  <a:moveTo>
                    <a:pt x="0" y="0"/>
                  </a:moveTo>
                  <a:lnTo>
                    <a:pt x="1711739" y="0"/>
                  </a:lnTo>
                  <a:lnTo>
                    <a:pt x="1711739" y="1008398"/>
                  </a:lnTo>
                  <a:lnTo>
                    <a:pt x="0" y="1008398"/>
                  </a:ln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1" name="TextBox 34"/>
          <p:cNvSpPr txBox="1"/>
          <p:nvPr/>
        </p:nvSpPr>
        <p:spPr>
          <a:xfrm>
            <a:off x="12212579" y="7143435"/>
            <a:ext cx="271080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8"/>
              </a:lnSpc>
              <a:spcBef>
                <a:spcPct val="0"/>
              </a:spcBef>
            </a:pPr>
            <a:r>
              <a:rPr lang="en-US" sz="5400" spc="-859" dirty="0">
                <a:solidFill>
                  <a:srgbClr val="FFFFFF"/>
                </a:solidFill>
                <a:latin typeface="Glacial Indifference Bold"/>
              </a:rPr>
              <a:t>864</a:t>
            </a:r>
          </a:p>
        </p:txBody>
      </p:sp>
      <p:sp>
        <p:nvSpPr>
          <p:cNvPr id="82" name="TextBox 41"/>
          <p:cNvSpPr txBox="1"/>
          <p:nvPr/>
        </p:nvSpPr>
        <p:spPr>
          <a:xfrm>
            <a:off x="13848151" y="7578172"/>
            <a:ext cx="345082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Glacial Indifference Bold"/>
              </a:rPr>
              <a:t>PROFESSIONALS FORMATS</a:t>
            </a:r>
          </a:p>
        </p:txBody>
      </p:sp>
      <p:sp>
        <p:nvSpPr>
          <p:cNvPr id="86" name="TextBox 30"/>
          <p:cNvSpPr txBox="1"/>
          <p:nvPr/>
        </p:nvSpPr>
        <p:spPr>
          <a:xfrm>
            <a:off x="12910620" y="6554780"/>
            <a:ext cx="4692232" cy="67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599" dirty="0">
                <a:solidFill>
                  <a:srgbClr val="FFFFFF"/>
                </a:solidFill>
                <a:latin typeface="Glacial Indifference Bold"/>
              </a:rPr>
              <a:t>PROMOCIÓ DE LA SALUT: </a:t>
            </a:r>
            <a:r>
              <a:rPr lang="en-US" dirty="0">
                <a:solidFill>
                  <a:srgbClr val="FFFFFF"/>
                </a:solidFill>
                <a:latin typeface="Glacial Indifference Bold"/>
              </a:rPr>
              <a:t>DOCÈNCIA I SENSIBILITZACIÓ</a:t>
            </a:r>
          </a:p>
        </p:txBody>
      </p:sp>
      <p:sp>
        <p:nvSpPr>
          <p:cNvPr id="87" name="TextBox 34"/>
          <p:cNvSpPr txBox="1"/>
          <p:nvPr/>
        </p:nvSpPr>
        <p:spPr>
          <a:xfrm>
            <a:off x="12276391" y="8119406"/>
            <a:ext cx="271080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8"/>
              </a:lnSpc>
              <a:spcBef>
                <a:spcPct val="0"/>
              </a:spcBef>
            </a:pPr>
            <a:r>
              <a:rPr lang="en-US" sz="5400" spc="-859" dirty="0">
                <a:solidFill>
                  <a:srgbClr val="FFFFFF"/>
                </a:solidFill>
                <a:latin typeface="Glacial Indifference Bold"/>
              </a:rPr>
              <a:t>5 1</a:t>
            </a:r>
          </a:p>
        </p:txBody>
      </p:sp>
      <p:sp>
        <p:nvSpPr>
          <p:cNvPr id="88" name="TextBox 41"/>
          <p:cNvSpPr txBox="1"/>
          <p:nvPr/>
        </p:nvSpPr>
        <p:spPr>
          <a:xfrm>
            <a:off x="13702827" y="8322315"/>
            <a:ext cx="3471069" cy="618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Glacial Indifference Bold"/>
              </a:rPr>
              <a:t>ACTIVITATS DE </a:t>
            </a:r>
          </a:p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Glacial Indifference Bold"/>
              </a:rPr>
              <a:t>SENSIBILITZACIÓ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6594" y="3791975"/>
            <a:ext cx="8670881" cy="327009"/>
            <a:chOff x="0" y="0"/>
            <a:chExt cx="2283689" cy="86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3689" cy="86126"/>
            </a:xfrm>
            <a:custGeom>
              <a:avLst/>
              <a:gdLst/>
              <a:ahLst/>
              <a:cxnLst/>
              <a:rect l="l" t="t" r="r" b="b"/>
              <a:pathLst>
                <a:path w="2283689" h="86126">
                  <a:moveTo>
                    <a:pt x="0" y="0"/>
                  </a:moveTo>
                  <a:lnTo>
                    <a:pt x="2283689" y="0"/>
                  </a:lnTo>
                  <a:lnTo>
                    <a:pt x="2283689" y="86126"/>
                  </a:lnTo>
                  <a:lnTo>
                    <a:pt x="0" y="86126"/>
                  </a:lnTo>
                  <a:close/>
                </a:path>
              </a:pathLst>
            </a:custGeom>
            <a:solidFill>
              <a:srgbClr val="40B8B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283689" cy="105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474896" y="9258300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4354557" y="2021167"/>
            <a:ext cx="8976094" cy="169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9"/>
              </a:lnSpc>
            </a:pPr>
            <a:endParaRPr dirty="0"/>
          </a:p>
          <a:p>
            <a:pPr>
              <a:lnSpc>
                <a:spcPts val="6899"/>
              </a:lnSpc>
            </a:pPr>
            <a:r>
              <a:rPr lang="en-US" sz="4999" spc="489" dirty="0">
                <a:solidFill>
                  <a:srgbClr val="123E6E"/>
                </a:solidFill>
                <a:latin typeface="Oswald Bold"/>
              </a:rPr>
              <a:t>CARTERA DE SERVEIS</a:t>
            </a:r>
          </a:p>
        </p:txBody>
      </p:sp>
      <p:sp>
        <p:nvSpPr>
          <p:cNvPr id="7" name="Freeform 7"/>
          <p:cNvSpPr/>
          <p:nvPr/>
        </p:nvSpPr>
        <p:spPr>
          <a:xfrm rot="7659121">
            <a:off x="13966093" y="-3113149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8"/>
                </a:lnTo>
                <a:lnTo>
                  <a:pt x="0" y="913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0" y="6379308"/>
            <a:ext cx="18288000" cy="3907692"/>
          </a:xfrm>
          <a:custGeom>
            <a:avLst/>
            <a:gdLst/>
            <a:ahLst/>
            <a:cxnLst/>
            <a:rect l="l" t="t" r="r" b="b"/>
            <a:pathLst>
              <a:path w="18288000" h="3907692">
                <a:moveTo>
                  <a:pt x="0" y="0"/>
                </a:moveTo>
                <a:lnTo>
                  <a:pt x="18288000" y="0"/>
                </a:lnTo>
                <a:lnTo>
                  <a:pt x="18288000" y="3907692"/>
                </a:lnTo>
                <a:lnTo>
                  <a:pt x="0" y="3907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9472" b="-14233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730502" y="632380"/>
            <a:ext cx="4872185" cy="792639"/>
          </a:xfrm>
          <a:custGeom>
            <a:avLst/>
            <a:gdLst/>
            <a:ahLst/>
            <a:cxnLst/>
            <a:rect l="l" t="t" r="r" b="b"/>
            <a:pathLst>
              <a:path w="4872185" h="792639">
                <a:moveTo>
                  <a:pt x="0" y="0"/>
                </a:moveTo>
                <a:lnTo>
                  <a:pt x="4872186" y="0"/>
                </a:lnTo>
                <a:lnTo>
                  <a:pt x="4872186" y="792640"/>
                </a:lnTo>
                <a:lnTo>
                  <a:pt x="0" y="79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19"/>
          <p:cNvSpPr/>
          <p:nvPr/>
        </p:nvSpPr>
        <p:spPr>
          <a:xfrm>
            <a:off x="5729515" y="9218192"/>
            <a:ext cx="2077747" cy="1218929"/>
          </a:xfrm>
          <a:custGeom>
            <a:avLst/>
            <a:gdLst/>
            <a:ahLst/>
            <a:cxnLst/>
            <a:rect l="l" t="t" r="r" b="b"/>
            <a:pathLst>
              <a:path w="2741744" h="1542231">
                <a:moveTo>
                  <a:pt x="0" y="0"/>
                </a:moveTo>
                <a:lnTo>
                  <a:pt x="2741745" y="0"/>
                </a:lnTo>
                <a:lnTo>
                  <a:pt x="2741745" y="1542231"/>
                </a:lnTo>
                <a:lnTo>
                  <a:pt x="0" y="1542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" name="Freeform 2"/>
          <p:cNvSpPr/>
          <p:nvPr/>
        </p:nvSpPr>
        <p:spPr>
          <a:xfrm>
            <a:off x="1371600" y="9563100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4083025" y="2414141"/>
            <a:ext cx="4164709" cy="7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ACTIVITATS </a:t>
            </a:r>
          </a:p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FORMATIVES PROGRAMADES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19400" y="433908"/>
            <a:ext cx="12123321" cy="60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203" spc="-109" dirty="0">
                <a:solidFill>
                  <a:srgbClr val="123E6E"/>
                </a:solidFill>
                <a:latin typeface="Poppins Semi-Bold"/>
              </a:rPr>
              <a:t>SERVEIS ASSISTENCIALS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41356" y="3916782"/>
            <a:ext cx="3343247" cy="58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4"/>
              </a:lnSpc>
            </a:pPr>
            <a:r>
              <a:rPr lang="en-US" sz="1890" spc="62">
                <a:solidFill>
                  <a:srgbClr val="FFFFFF"/>
                </a:solidFill>
                <a:latin typeface="Glacial Indifference Bold"/>
              </a:rPr>
              <a:t>AUTOCURA PERSONAL</a:t>
            </a:r>
          </a:p>
          <a:p>
            <a:pPr marL="408093" lvl="1" indent="-204047">
              <a:lnSpc>
                <a:spcPts val="2324"/>
              </a:lnSpc>
              <a:buFont typeface="Arial"/>
              <a:buChar char="•"/>
            </a:pPr>
            <a:r>
              <a:rPr lang="en-US" sz="1890" spc="62">
                <a:solidFill>
                  <a:srgbClr val="FFFFFF"/>
                </a:solidFill>
                <a:latin typeface="Glacial Indifference"/>
              </a:rPr>
              <a:t>Autocura en acció.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96414" y="2619146"/>
            <a:ext cx="4232498" cy="32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ns Bold"/>
              </a:rPr>
              <a:t>EDICIONS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9308" y="2628900"/>
            <a:ext cx="1919444" cy="3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951" dirty="0">
                <a:solidFill>
                  <a:srgbClr val="FFFFFF"/>
                </a:solidFill>
                <a:latin typeface="Open Sans Bold"/>
              </a:rPr>
              <a:t>PARTICIPANTS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411553" y="3751971"/>
            <a:ext cx="2948947" cy="687550"/>
            <a:chOff x="0" y="0"/>
            <a:chExt cx="3931929" cy="91673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6675"/>
              <a:ext cx="2499180" cy="552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5"/>
                </a:lnSpc>
                <a:spcBef>
                  <a:spcPct val="0"/>
                </a:spcBef>
              </a:pPr>
              <a:r>
                <a:rPr lang="en-US" sz="3057" spc="-293">
                  <a:solidFill>
                    <a:srgbClr val="FFFFFF"/>
                  </a:solidFill>
                  <a:latin typeface="Glacial Indifference Bold"/>
                </a:rPr>
                <a:t>7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42889" y="610028"/>
              <a:ext cx="3489040" cy="30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45"/>
                </a:lnSpc>
              </a:pPr>
              <a:r>
                <a:rPr lang="en-US" sz="1500" spc="49">
                  <a:solidFill>
                    <a:srgbClr val="FFFFFF"/>
                  </a:solidFill>
                  <a:latin typeface="Glacial Indifference"/>
                </a:rPr>
                <a:t>1 COPC + 1 CTS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rot="7659121">
            <a:off x="15588953" y="-4070876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8"/>
                </a:lnTo>
                <a:lnTo>
                  <a:pt x="0" y="9132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9411553" y="5177214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20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11553" y="5650183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1553" y="6099766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 dirty="0">
                <a:solidFill>
                  <a:srgbClr val="FFFFFF"/>
                </a:solidFill>
                <a:latin typeface="Glacial Indifference"/>
              </a:rPr>
              <a:t>8 (1 COPC + 2 CTS)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11553" y="6417901"/>
            <a:ext cx="2007627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56896" y="6797074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5471" y="7176247"/>
            <a:ext cx="1028301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56896" y="7442677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11553" y="8231630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15034" y="8620095"/>
            <a:ext cx="2343356" cy="25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en-US" sz="1590" spc="52">
                <a:solidFill>
                  <a:srgbClr val="FFFFFF"/>
                </a:solidFill>
                <a:latin typeface="Glacial Indifference"/>
              </a:rPr>
              <a:t>(COIB)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18403" y="8290363"/>
            <a:ext cx="1919444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14</a:t>
            </a:r>
          </a:p>
        </p:txBody>
      </p:sp>
      <p:grpSp>
        <p:nvGrpSpPr>
          <p:cNvPr id="42" name="Group 2"/>
          <p:cNvGrpSpPr/>
          <p:nvPr/>
        </p:nvGrpSpPr>
        <p:grpSpPr>
          <a:xfrm>
            <a:off x="1495101" y="1203907"/>
            <a:ext cx="7168337" cy="899689"/>
            <a:chOff x="0" y="0"/>
            <a:chExt cx="1302438" cy="1573495"/>
          </a:xfrm>
        </p:grpSpPr>
        <p:sp>
          <p:nvSpPr>
            <p:cNvPr id="43" name="Freeform 3"/>
            <p:cNvSpPr/>
            <p:nvPr/>
          </p:nvSpPr>
          <p:spPr>
            <a:xfrm>
              <a:off x="0" y="0"/>
              <a:ext cx="1302438" cy="1573495"/>
            </a:xfrm>
            <a:custGeom>
              <a:avLst/>
              <a:gdLst/>
              <a:ahLst/>
              <a:cxnLst/>
              <a:rect l="l" t="t" r="r" b="b"/>
              <a:pathLst>
                <a:path w="1302438" h="1573495">
                  <a:moveTo>
                    <a:pt x="29097" y="0"/>
                  </a:moveTo>
                  <a:lnTo>
                    <a:pt x="1273341" y="0"/>
                  </a:lnTo>
                  <a:cubicBezTo>
                    <a:pt x="1281058" y="0"/>
                    <a:pt x="1288459" y="3066"/>
                    <a:pt x="1293916" y="8522"/>
                  </a:cubicBezTo>
                  <a:cubicBezTo>
                    <a:pt x="1299373" y="13979"/>
                    <a:pt x="1302438" y="21380"/>
                    <a:pt x="1302438" y="29097"/>
                  </a:cubicBezTo>
                  <a:lnTo>
                    <a:pt x="1302438" y="1544398"/>
                  </a:lnTo>
                  <a:cubicBezTo>
                    <a:pt x="1302438" y="1552115"/>
                    <a:pt x="1299373" y="1559516"/>
                    <a:pt x="1293916" y="1564973"/>
                  </a:cubicBezTo>
                  <a:cubicBezTo>
                    <a:pt x="1288459" y="1570430"/>
                    <a:pt x="1281058" y="1573495"/>
                    <a:pt x="1273341" y="1573495"/>
                  </a:cubicBezTo>
                  <a:lnTo>
                    <a:pt x="29097" y="1573495"/>
                  </a:lnTo>
                  <a:cubicBezTo>
                    <a:pt x="21380" y="1573495"/>
                    <a:pt x="13979" y="1570430"/>
                    <a:pt x="8522" y="1564973"/>
                  </a:cubicBezTo>
                  <a:cubicBezTo>
                    <a:pt x="3066" y="1559516"/>
                    <a:pt x="0" y="1552115"/>
                    <a:pt x="0" y="1544398"/>
                  </a:cubicBezTo>
                  <a:lnTo>
                    <a:pt x="0" y="29097"/>
                  </a:lnTo>
                  <a:cubicBezTo>
                    <a:pt x="0" y="21380"/>
                    <a:pt x="3066" y="13979"/>
                    <a:pt x="8522" y="8522"/>
                  </a:cubicBezTo>
                  <a:cubicBezTo>
                    <a:pt x="13979" y="3066"/>
                    <a:pt x="21380" y="0"/>
                    <a:pt x="29097" y="0"/>
                  </a:cubicBezTo>
                  <a:close/>
                </a:path>
              </a:pathLst>
            </a:custGeom>
            <a:solidFill>
              <a:srgbClr val="40B8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0" y="-38100"/>
              <a:ext cx="1302438" cy="1611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7"/>
          <p:cNvGrpSpPr/>
          <p:nvPr/>
        </p:nvGrpSpPr>
        <p:grpSpPr>
          <a:xfrm>
            <a:off x="9592614" y="1273759"/>
            <a:ext cx="7093517" cy="916775"/>
            <a:chOff x="0" y="0"/>
            <a:chExt cx="1265729" cy="1573495"/>
          </a:xfrm>
          <a:solidFill>
            <a:srgbClr val="E2BA06"/>
          </a:solidFill>
        </p:grpSpPr>
        <p:sp>
          <p:nvSpPr>
            <p:cNvPr id="46" name="Freeform 8"/>
            <p:cNvSpPr/>
            <p:nvPr/>
          </p:nvSpPr>
          <p:spPr>
            <a:xfrm>
              <a:off x="0" y="0"/>
              <a:ext cx="1265729" cy="1573495"/>
            </a:xfrm>
            <a:custGeom>
              <a:avLst/>
              <a:gdLst/>
              <a:ahLst/>
              <a:cxnLst/>
              <a:rect l="l" t="t" r="r" b="b"/>
              <a:pathLst>
                <a:path w="1265729" h="1573495">
                  <a:moveTo>
                    <a:pt x="29941" y="0"/>
                  </a:moveTo>
                  <a:lnTo>
                    <a:pt x="1235788" y="0"/>
                  </a:lnTo>
                  <a:cubicBezTo>
                    <a:pt x="1243729" y="0"/>
                    <a:pt x="1251344" y="3154"/>
                    <a:pt x="1256959" y="8769"/>
                  </a:cubicBezTo>
                  <a:cubicBezTo>
                    <a:pt x="1262574" y="14385"/>
                    <a:pt x="1265729" y="22000"/>
                    <a:pt x="1265729" y="29941"/>
                  </a:cubicBezTo>
                  <a:lnTo>
                    <a:pt x="1265729" y="1543555"/>
                  </a:lnTo>
                  <a:cubicBezTo>
                    <a:pt x="1265729" y="1551495"/>
                    <a:pt x="1262574" y="1559111"/>
                    <a:pt x="1256959" y="1564726"/>
                  </a:cubicBezTo>
                  <a:cubicBezTo>
                    <a:pt x="1251344" y="1570341"/>
                    <a:pt x="1243729" y="1573495"/>
                    <a:pt x="1235788" y="1573495"/>
                  </a:cubicBezTo>
                  <a:lnTo>
                    <a:pt x="29941" y="1573495"/>
                  </a:lnTo>
                  <a:cubicBezTo>
                    <a:pt x="22000" y="1573495"/>
                    <a:pt x="14385" y="1570341"/>
                    <a:pt x="8769" y="1564726"/>
                  </a:cubicBezTo>
                  <a:cubicBezTo>
                    <a:pt x="3154" y="1559111"/>
                    <a:pt x="0" y="1551495"/>
                    <a:pt x="0" y="1543555"/>
                  </a:cubicBezTo>
                  <a:lnTo>
                    <a:pt x="0" y="29941"/>
                  </a:lnTo>
                  <a:cubicBezTo>
                    <a:pt x="0" y="22000"/>
                    <a:pt x="3154" y="14385"/>
                    <a:pt x="8769" y="8769"/>
                  </a:cubicBezTo>
                  <a:cubicBezTo>
                    <a:pt x="14385" y="3154"/>
                    <a:pt x="22000" y="0"/>
                    <a:pt x="29941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a-ES" dirty="0"/>
            </a:p>
          </p:txBody>
        </p:sp>
        <p:sp>
          <p:nvSpPr>
            <p:cNvPr id="47" name="TextBox 9"/>
            <p:cNvSpPr txBox="1"/>
            <p:nvPr/>
          </p:nvSpPr>
          <p:spPr>
            <a:xfrm>
              <a:off x="0" y="-38100"/>
              <a:ext cx="1265729" cy="161159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ca-ES" dirty="0"/>
            </a:p>
          </p:txBody>
        </p:sp>
      </p:grpSp>
      <p:sp>
        <p:nvSpPr>
          <p:cNvPr id="54" name="TextBox 5"/>
          <p:cNvSpPr txBox="1"/>
          <p:nvPr/>
        </p:nvSpPr>
        <p:spPr>
          <a:xfrm>
            <a:off x="2066690" y="1028700"/>
            <a:ext cx="5878987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74"/>
              </a:lnSpc>
              <a:spcBef>
                <a:spcPct val="0"/>
              </a:spcBef>
            </a:pP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01. Atenció psicològica</a:t>
            </a:r>
            <a:endParaRPr lang="ca-ES" sz="2624" spc="257" dirty="0">
              <a:solidFill>
                <a:srgbClr val="123E6E"/>
              </a:solidFill>
              <a:latin typeface="DM Sans Bold"/>
            </a:endParaRPr>
          </a:p>
        </p:txBody>
      </p:sp>
      <p:sp>
        <p:nvSpPr>
          <p:cNvPr id="55" name="Freeform 29"/>
          <p:cNvSpPr/>
          <p:nvPr/>
        </p:nvSpPr>
        <p:spPr>
          <a:xfrm>
            <a:off x="13487401" y="9471069"/>
            <a:ext cx="2206602" cy="732541"/>
          </a:xfrm>
          <a:custGeom>
            <a:avLst/>
            <a:gdLst/>
            <a:ahLst/>
            <a:cxnLst/>
            <a:rect l="l" t="t" r="r" b="b"/>
            <a:pathLst>
              <a:path w="2435045" h="811682">
                <a:moveTo>
                  <a:pt x="0" y="0"/>
                </a:moveTo>
                <a:lnTo>
                  <a:pt x="2435045" y="0"/>
                </a:lnTo>
                <a:lnTo>
                  <a:pt x="2435045" y="811682"/>
                </a:lnTo>
                <a:lnTo>
                  <a:pt x="0" y="811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6" name="TextBox 5"/>
          <p:cNvSpPr txBox="1"/>
          <p:nvPr/>
        </p:nvSpPr>
        <p:spPr>
          <a:xfrm>
            <a:off x="10334388" y="1332995"/>
            <a:ext cx="5878987" cy="807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02. Atenció a trastorns</a:t>
            </a:r>
          </a:p>
          <a:p>
            <a:pPr marL="0" lvl="0" indent="0" algn="ctr">
              <a:spcBef>
                <a:spcPct val="0"/>
              </a:spcBef>
            </a:pP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mentals severs I addiccions</a:t>
            </a:r>
            <a:endParaRPr lang="ca-ES" sz="2624" spc="257" dirty="0">
              <a:solidFill>
                <a:srgbClr val="123E6E"/>
              </a:solidFill>
              <a:latin typeface="DM Sans Bold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58297" y="2314932"/>
            <a:ext cx="8039135" cy="6078587"/>
          </a:xfrm>
          <a:prstGeom prst="rect">
            <a:avLst/>
          </a:prstGeom>
          <a:noFill/>
          <a:ln>
            <a:solidFill>
              <a:srgbClr val="40B8B6"/>
            </a:solidFill>
          </a:ln>
        </p:spPr>
        <p:txBody>
          <a:bodyPr wrap="square" rtlCol="0">
            <a:spAutoFit/>
          </a:bodyPr>
          <a:lstStyle/>
          <a:p>
            <a:r>
              <a:rPr lang="ca-ES" sz="2050" b="1" dirty="0" smtClean="0"/>
              <a:t>Atenció individual </a:t>
            </a:r>
            <a:r>
              <a:rPr lang="ca-ES" sz="2050" dirty="0" smtClean="0"/>
              <a:t>per a professionals de la salut que presenten trastorns adaptatius reactius a circumstàncies personals i/o laborals, trastorns ansiosos o depressius lleus o moderats, dols o dilemes vinculats a la pràctica clínica. </a:t>
            </a:r>
          </a:p>
          <a:p>
            <a:endParaRPr lang="ca-ES" sz="2050" dirty="0" smtClean="0"/>
          </a:p>
          <a:p>
            <a:r>
              <a:rPr lang="ca-ES" sz="2050" dirty="0" smtClean="0"/>
              <a:t>S’ofereixen màx. 5 sessions d’1h, presencials o online.</a:t>
            </a:r>
          </a:p>
          <a:p>
            <a:endParaRPr lang="ca-ES" sz="2050" dirty="0" smtClean="0"/>
          </a:p>
          <a:p>
            <a:r>
              <a:rPr lang="ca-ES" sz="2050" dirty="0" smtClean="0"/>
              <a:t>És un servei </a:t>
            </a:r>
            <a:r>
              <a:rPr lang="ca-ES" sz="2050" dirty="0"/>
              <a:t>finançat pels propis col·legis </a:t>
            </a:r>
            <a:r>
              <a:rPr lang="ca-ES" sz="2050" dirty="0" smtClean="0"/>
              <a:t>professionals i concertat amb  CatSalut, pel que és </a:t>
            </a:r>
            <a:r>
              <a:rPr lang="ca-ES" sz="2050" b="1" dirty="0" smtClean="0"/>
              <a:t>gratuït </a:t>
            </a:r>
            <a:r>
              <a:rPr lang="ca-ES" sz="2050" dirty="0" smtClean="0"/>
              <a:t>per als professionals: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50" dirty="0" smtClean="0"/>
              <a:t>del Sistema Sanitari Integral d'Utilització Pública de Catalunya (SISCAT):</a:t>
            </a:r>
          </a:p>
          <a:p>
            <a:pPr marL="800100" lvl="1" indent="-342900">
              <a:buFontTx/>
              <a:buChar char="-"/>
            </a:pPr>
            <a:r>
              <a:rPr lang="ca-ES" sz="2050" dirty="0"/>
              <a:t>f</a:t>
            </a:r>
            <a:r>
              <a:rPr lang="ca-ES" sz="2050" dirty="0" smtClean="0"/>
              <a:t>acultatius que desenvolupen tasques assistencials.</a:t>
            </a:r>
          </a:p>
          <a:p>
            <a:pPr marL="800100" lvl="1" indent="-342900">
              <a:buFontTx/>
              <a:buChar char="-"/>
            </a:pPr>
            <a:r>
              <a:rPr lang="ca-ES" sz="2050" dirty="0" smtClean="0"/>
              <a:t>no facultatius que mantenen contacte continuat amb  pacients/usuaris.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50" dirty="0"/>
              <a:t>d</a:t>
            </a:r>
            <a:r>
              <a:rPr lang="ca-ES" sz="2050" dirty="0" smtClean="0"/>
              <a:t>e l’àmbit privat que estan col·legiats en els seus respectius col·legis professionals de l’àmbit de la salut i que formen part del Patronat. </a:t>
            </a:r>
          </a:p>
          <a:p>
            <a:endParaRPr lang="ca-ES" sz="2050" dirty="0" smtClean="0"/>
          </a:p>
          <a:p>
            <a:r>
              <a:rPr lang="ca-ES" sz="2050" dirty="0" smtClean="0"/>
              <a:t>També s’ofereix a als estudiants de medicina de tot l’estat espanyol (SAPEM) amb el finançament de l’OMC, Fundació Mutual </a:t>
            </a:r>
            <a:r>
              <a:rPr lang="ca-ES" sz="2050" dirty="0" err="1" smtClean="0"/>
              <a:t>Médica</a:t>
            </a:r>
            <a:r>
              <a:rPr lang="ca-ES" sz="2050" dirty="0" smtClean="0"/>
              <a:t> i CEEM. </a:t>
            </a:r>
          </a:p>
          <a:p>
            <a:endParaRPr lang="ca-ES" sz="2000" dirty="0"/>
          </a:p>
        </p:txBody>
      </p:sp>
      <p:grpSp>
        <p:nvGrpSpPr>
          <p:cNvPr id="59" name="Group 22"/>
          <p:cNvGrpSpPr/>
          <p:nvPr/>
        </p:nvGrpSpPr>
        <p:grpSpPr>
          <a:xfrm>
            <a:off x="2000656" y="8604855"/>
            <a:ext cx="14821793" cy="851575"/>
            <a:chOff x="394787" y="767060"/>
            <a:chExt cx="1711739" cy="914806"/>
          </a:xfrm>
        </p:grpSpPr>
        <p:sp>
          <p:nvSpPr>
            <p:cNvPr id="60" name="Freeform 23"/>
            <p:cNvSpPr/>
            <p:nvPr/>
          </p:nvSpPr>
          <p:spPr>
            <a:xfrm>
              <a:off x="394787" y="767060"/>
              <a:ext cx="1711739" cy="914806"/>
            </a:xfrm>
            <a:custGeom>
              <a:avLst/>
              <a:gdLst/>
              <a:ahLst/>
              <a:cxnLst/>
              <a:rect l="l" t="t" r="r" b="b"/>
              <a:pathLst>
                <a:path w="1711739" h="1008398">
                  <a:moveTo>
                    <a:pt x="0" y="0"/>
                  </a:moveTo>
                  <a:lnTo>
                    <a:pt x="1711739" y="0"/>
                  </a:lnTo>
                  <a:lnTo>
                    <a:pt x="1711739" y="1008398"/>
                  </a:lnTo>
                  <a:lnTo>
                    <a:pt x="0" y="1008398"/>
                  </a:lnTo>
                  <a:close/>
                </a:path>
              </a:pathLst>
            </a:custGeom>
            <a:solidFill>
              <a:srgbClr val="123E6E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8" name="Rectángulo 57"/>
          <p:cNvSpPr/>
          <p:nvPr/>
        </p:nvSpPr>
        <p:spPr>
          <a:xfrm>
            <a:off x="7807713" y="8225683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2400" dirty="0">
              <a:solidFill>
                <a:schemeClr val="bg1"/>
              </a:solidFill>
            </a:endParaRPr>
          </a:p>
          <a:p>
            <a:pPr algn="ctr"/>
            <a:r>
              <a:rPr lang="nb-NO" sz="2400" dirty="0">
                <a:solidFill>
                  <a:schemeClr val="bg1"/>
                </a:solidFill>
              </a:rPr>
              <a:t>Telèfon: 93 567 88 56 / 900 670 777</a:t>
            </a:r>
          </a:p>
          <a:p>
            <a:pPr algn="ctr"/>
            <a:r>
              <a:rPr lang="nb-NO" sz="2400" dirty="0">
                <a:solidFill>
                  <a:schemeClr val="bg1"/>
                </a:solidFill>
              </a:rPr>
              <a:t>Mail: fgalatea@fgalatea.org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9459628" y="2784309"/>
            <a:ext cx="7613494" cy="4893647"/>
          </a:xfrm>
          <a:prstGeom prst="rect">
            <a:avLst/>
          </a:prstGeom>
          <a:noFill/>
          <a:ln>
            <a:solidFill>
              <a:srgbClr val="E2BA06"/>
            </a:solidFill>
          </a:ln>
        </p:spPr>
        <p:txBody>
          <a:bodyPr wrap="square" rtlCol="0">
            <a:spAutoFit/>
          </a:bodyPr>
          <a:lstStyle/>
          <a:p>
            <a:r>
              <a:rPr lang="ca-ES" sz="2400" dirty="0"/>
              <a:t>Per a professionals de la salut amb trastorns mentals severs i/o </a:t>
            </a:r>
            <a:r>
              <a:rPr lang="ca-ES" sz="2400" dirty="0" smtClean="0"/>
              <a:t>addiccions, que formen part dels col·lectius de professionals integrats en el Patronat de la Fundació Galatea.</a:t>
            </a:r>
            <a:endParaRPr lang="ca-ES" sz="2400" dirty="0"/>
          </a:p>
          <a:p>
            <a:endParaRPr lang="ca-ES" sz="2400" dirty="0"/>
          </a:p>
          <a:p>
            <a:r>
              <a:rPr lang="ca-ES" sz="2400" dirty="0"/>
              <a:t>És un servei finançat pels propis col·legis </a:t>
            </a:r>
            <a:r>
              <a:rPr lang="ca-ES" sz="2400" dirty="0" smtClean="0"/>
              <a:t>professionals i concertat amb CatSalut, pel que la </a:t>
            </a:r>
            <a:r>
              <a:rPr lang="ca-ES" sz="2400" dirty="0"/>
              <a:t>prestació de l’atenció </a:t>
            </a:r>
            <a:r>
              <a:rPr lang="ca-ES" sz="2400" dirty="0" smtClean="0"/>
              <a:t>es</a:t>
            </a:r>
            <a:r>
              <a:rPr lang="ca-ES" sz="2400" dirty="0" smtClean="0">
                <a:solidFill>
                  <a:srgbClr val="FF0000"/>
                </a:solidFill>
              </a:rPr>
              <a:t> </a:t>
            </a:r>
            <a:r>
              <a:rPr lang="ca-ES" sz="2400" b="1" dirty="0" smtClean="0"/>
              <a:t>gratuïta.</a:t>
            </a:r>
          </a:p>
          <a:p>
            <a:endParaRPr lang="ca-ES" sz="2400" b="1" dirty="0">
              <a:solidFill>
                <a:srgbClr val="FF0000"/>
              </a:solidFill>
            </a:endParaRPr>
          </a:p>
          <a:p>
            <a:r>
              <a:rPr lang="ca-ES" sz="2400" dirty="0" smtClean="0"/>
              <a:t>Ofereix el servei la </a:t>
            </a:r>
            <a:r>
              <a:rPr lang="ca-ES" sz="2400" b="1" dirty="0"/>
              <a:t>Clínica Galatea</a:t>
            </a:r>
            <a:r>
              <a:rPr lang="ca-ES" sz="2400" dirty="0"/>
              <a:t>, que disposa de Consultes Externes, Unitat d’Hospitalització, Hospital de Dia, Programes especials (addiccions i patologia dual) i Codi de Risc Suïcidi. </a:t>
            </a:r>
          </a:p>
        </p:txBody>
      </p:sp>
      <p:sp>
        <p:nvSpPr>
          <p:cNvPr id="64" name="Freeform 21"/>
          <p:cNvSpPr/>
          <p:nvPr/>
        </p:nvSpPr>
        <p:spPr>
          <a:xfrm>
            <a:off x="9003327" y="9525509"/>
            <a:ext cx="2857831" cy="669584"/>
          </a:xfrm>
          <a:custGeom>
            <a:avLst/>
            <a:gdLst/>
            <a:ahLst/>
            <a:cxnLst/>
            <a:rect l="l" t="t" r="r" b="b"/>
            <a:pathLst>
              <a:path w="3163431" h="757866">
                <a:moveTo>
                  <a:pt x="0" y="0"/>
                </a:moveTo>
                <a:lnTo>
                  <a:pt x="3163432" y="0"/>
                </a:lnTo>
                <a:lnTo>
                  <a:pt x="3163432" y="757866"/>
                </a:lnTo>
                <a:lnTo>
                  <a:pt x="0" y="757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8" name="Rectángulo 37"/>
          <p:cNvSpPr/>
          <p:nvPr/>
        </p:nvSpPr>
        <p:spPr>
          <a:xfrm>
            <a:off x="501861" y="8704351"/>
            <a:ext cx="10210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dirty="0" smtClean="0">
                <a:solidFill>
                  <a:schemeClr val="bg1"/>
                </a:solidFill>
              </a:rPr>
              <a:t>S’accedeix a través de la Unitat d’Acollida</a:t>
            </a:r>
            <a:endParaRPr lang="ca-E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42376" y="9407910"/>
            <a:ext cx="3371396" cy="548481"/>
          </a:xfrm>
          <a:custGeom>
            <a:avLst/>
            <a:gdLst/>
            <a:ahLst/>
            <a:cxnLst/>
            <a:rect l="l" t="t" r="r" b="b"/>
            <a:pathLst>
              <a:path w="3371396" h="548481">
                <a:moveTo>
                  <a:pt x="0" y="0"/>
                </a:moveTo>
                <a:lnTo>
                  <a:pt x="3371396" y="0"/>
                </a:lnTo>
                <a:lnTo>
                  <a:pt x="3371396" y="548481"/>
                </a:lnTo>
                <a:lnTo>
                  <a:pt x="0" y="54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4083025" y="2414141"/>
            <a:ext cx="4164709" cy="7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ACTIVITATS </a:t>
            </a:r>
          </a:p>
          <a:p>
            <a:pPr algn="ctr">
              <a:lnSpc>
                <a:spcPts val="3220"/>
              </a:lnSpc>
            </a:pPr>
            <a:r>
              <a:rPr lang="en-US" sz="2000" dirty="0">
                <a:solidFill>
                  <a:srgbClr val="FFFFFF"/>
                </a:solidFill>
                <a:latin typeface="Open Sans Bold"/>
              </a:rPr>
              <a:t>FORMATIVES PROGRAMADES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19400" y="836552"/>
            <a:ext cx="12123321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ca-ES" sz="4203" spc="-109" dirty="0" smtClean="0">
                <a:solidFill>
                  <a:srgbClr val="123E6E"/>
                </a:solidFill>
                <a:latin typeface="Poppins Semi-Bold"/>
              </a:rPr>
              <a:t>PROMOCIÓ DE LA SALUT I PREVENCIÓ: </a:t>
            </a:r>
          </a:p>
          <a:p>
            <a:pPr algn="ctr">
              <a:lnSpc>
                <a:spcPts val="4666"/>
              </a:lnSpc>
            </a:pPr>
            <a:r>
              <a:rPr lang="ca-ES" sz="4203" spc="-109" dirty="0" smtClean="0">
                <a:solidFill>
                  <a:srgbClr val="123E6E"/>
                </a:solidFill>
                <a:latin typeface="Poppins Semi-Bold"/>
              </a:rPr>
              <a:t>Intervencions col·lectives</a:t>
            </a:r>
            <a:endParaRPr lang="ca-ES" sz="4203" spc="-109" dirty="0">
              <a:solidFill>
                <a:srgbClr val="123E6E"/>
              </a:solidFill>
              <a:latin typeface="Poppins Semi-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341356" y="3916782"/>
            <a:ext cx="3343247" cy="58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4"/>
              </a:lnSpc>
            </a:pPr>
            <a:r>
              <a:rPr lang="en-US" sz="1890" spc="62">
                <a:solidFill>
                  <a:srgbClr val="FFFFFF"/>
                </a:solidFill>
                <a:latin typeface="Glacial Indifference Bold"/>
              </a:rPr>
              <a:t>AUTOCURA PERSONAL</a:t>
            </a:r>
          </a:p>
          <a:p>
            <a:pPr marL="408093" lvl="1" indent="-204047">
              <a:lnSpc>
                <a:spcPts val="2324"/>
              </a:lnSpc>
              <a:buFont typeface="Arial"/>
              <a:buChar char="•"/>
            </a:pPr>
            <a:r>
              <a:rPr lang="en-US" sz="1890" spc="62">
                <a:solidFill>
                  <a:srgbClr val="FFFFFF"/>
                </a:solidFill>
                <a:latin typeface="Glacial Indifference"/>
              </a:rPr>
              <a:t>Autocura en acció.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96414" y="2619146"/>
            <a:ext cx="4232498" cy="32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ns Bold"/>
              </a:rPr>
              <a:t>EDICIONS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9308" y="2628900"/>
            <a:ext cx="1919444" cy="3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951" dirty="0">
                <a:solidFill>
                  <a:srgbClr val="FFFFFF"/>
                </a:solidFill>
                <a:latin typeface="Open Sans Bold"/>
              </a:rPr>
              <a:t>PARTICIPANTS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411553" y="3751971"/>
            <a:ext cx="2948947" cy="687550"/>
            <a:chOff x="0" y="0"/>
            <a:chExt cx="3931929" cy="91673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6675"/>
              <a:ext cx="2499180" cy="552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5"/>
                </a:lnSpc>
                <a:spcBef>
                  <a:spcPct val="0"/>
                </a:spcBef>
              </a:pPr>
              <a:r>
                <a:rPr lang="en-US" sz="3057" spc="-293">
                  <a:solidFill>
                    <a:srgbClr val="FFFFFF"/>
                  </a:solidFill>
                  <a:latin typeface="Glacial Indifference Bold"/>
                </a:rPr>
                <a:t>7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42889" y="610028"/>
              <a:ext cx="3489040" cy="30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45"/>
                </a:lnSpc>
              </a:pPr>
              <a:r>
                <a:rPr lang="en-US" sz="1500" spc="49">
                  <a:solidFill>
                    <a:srgbClr val="FFFFFF"/>
                  </a:solidFill>
                  <a:latin typeface="Glacial Indifference"/>
                </a:rPr>
                <a:t>1 COPC + 1 CTS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rot="7659121">
            <a:off x="15152348" y="-3223159"/>
            <a:ext cx="8899907" cy="9132367"/>
          </a:xfrm>
          <a:custGeom>
            <a:avLst/>
            <a:gdLst/>
            <a:ahLst/>
            <a:cxnLst/>
            <a:rect l="l" t="t" r="r" b="b"/>
            <a:pathLst>
              <a:path w="8899907" h="9132367">
                <a:moveTo>
                  <a:pt x="0" y="0"/>
                </a:moveTo>
                <a:lnTo>
                  <a:pt x="8899907" y="0"/>
                </a:lnTo>
                <a:lnTo>
                  <a:pt x="8899907" y="9132368"/>
                </a:lnTo>
                <a:lnTo>
                  <a:pt x="0" y="913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9411553" y="5177214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20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11553" y="5650183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1553" y="6099766"/>
            <a:ext cx="200222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 dirty="0">
                <a:solidFill>
                  <a:srgbClr val="FFFFFF"/>
                </a:solidFill>
                <a:latin typeface="Glacial Indifference"/>
              </a:rPr>
              <a:t>8 (1 COPC + 2 CTS)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11553" y="6417901"/>
            <a:ext cx="2007627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56896" y="6797074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5471" y="7176247"/>
            <a:ext cx="1028301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56896" y="7442677"/>
            <a:ext cx="100111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5"/>
              </a:lnSpc>
            </a:pPr>
            <a:r>
              <a:rPr lang="en-US" sz="1500" spc="49">
                <a:solidFill>
                  <a:srgbClr val="FFFFFF"/>
                </a:solidFill>
                <a:latin typeface="Glacial Indifference"/>
              </a:rPr>
              <a:t>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11553" y="8231630"/>
            <a:ext cx="2002220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15034" y="8620095"/>
            <a:ext cx="2343356" cy="25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en-US" sz="1590" spc="52">
                <a:solidFill>
                  <a:srgbClr val="FFFFFF"/>
                </a:solidFill>
                <a:latin typeface="Glacial Indifference"/>
              </a:rPr>
              <a:t>(COIB)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18403" y="8290363"/>
            <a:ext cx="1919444" cy="3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5"/>
              </a:lnSpc>
              <a:spcBef>
                <a:spcPct val="0"/>
              </a:spcBef>
            </a:pPr>
            <a:r>
              <a:rPr lang="en-US" sz="3057" spc="-293">
                <a:solidFill>
                  <a:srgbClr val="FFFFFF"/>
                </a:solidFill>
                <a:latin typeface="Glacial Indifference Bold"/>
              </a:rPr>
              <a:t>14</a:t>
            </a:r>
          </a:p>
        </p:txBody>
      </p:sp>
      <p:grpSp>
        <p:nvGrpSpPr>
          <p:cNvPr id="42" name="Group 2"/>
          <p:cNvGrpSpPr/>
          <p:nvPr/>
        </p:nvGrpSpPr>
        <p:grpSpPr>
          <a:xfrm>
            <a:off x="1740147" y="2375066"/>
            <a:ext cx="14490453" cy="1128523"/>
            <a:chOff x="0" y="0"/>
            <a:chExt cx="1302438" cy="1573495"/>
          </a:xfrm>
        </p:grpSpPr>
        <p:sp>
          <p:nvSpPr>
            <p:cNvPr id="43" name="Freeform 3"/>
            <p:cNvSpPr/>
            <p:nvPr/>
          </p:nvSpPr>
          <p:spPr>
            <a:xfrm>
              <a:off x="0" y="0"/>
              <a:ext cx="1302438" cy="1573495"/>
            </a:xfrm>
            <a:custGeom>
              <a:avLst/>
              <a:gdLst/>
              <a:ahLst/>
              <a:cxnLst/>
              <a:rect l="l" t="t" r="r" b="b"/>
              <a:pathLst>
                <a:path w="1302438" h="1573495">
                  <a:moveTo>
                    <a:pt x="29097" y="0"/>
                  </a:moveTo>
                  <a:lnTo>
                    <a:pt x="1273341" y="0"/>
                  </a:lnTo>
                  <a:cubicBezTo>
                    <a:pt x="1281058" y="0"/>
                    <a:pt x="1288459" y="3066"/>
                    <a:pt x="1293916" y="8522"/>
                  </a:cubicBezTo>
                  <a:cubicBezTo>
                    <a:pt x="1299373" y="13979"/>
                    <a:pt x="1302438" y="21380"/>
                    <a:pt x="1302438" y="29097"/>
                  </a:cubicBezTo>
                  <a:lnTo>
                    <a:pt x="1302438" y="1544398"/>
                  </a:lnTo>
                  <a:cubicBezTo>
                    <a:pt x="1302438" y="1552115"/>
                    <a:pt x="1299373" y="1559516"/>
                    <a:pt x="1293916" y="1564973"/>
                  </a:cubicBezTo>
                  <a:cubicBezTo>
                    <a:pt x="1288459" y="1570430"/>
                    <a:pt x="1281058" y="1573495"/>
                    <a:pt x="1273341" y="1573495"/>
                  </a:cubicBezTo>
                  <a:lnTo>
                    <a:pt x="29097" y="1573495"/>
                  </a:lnTo>
                  <a:cubicBezTo>
                    <a:pt x="21380" y="1573495"/>
                    <a:pt x="13979" y="1570430"/>
                    <a:pt x="8522" y="1564973"/>
                  </a:cubicBezTo>
                  <a:cubicBezTo>
                    <a:pt x="3066" y="1559516"/>
                    <a:pt x="0" y="1552115"/>
                    <a:pt x="0" y="1544398"/>
                  </a:cubicBezTo>
                  <a:lnTo>
                    <a:pt x="0" y="29097"/>
                  </a:lnTo>
                  <a:cubicBezTo>
                    <a:pt x="0" y="21380"/>
                    <a:pt x="3066" y="13979"/>
                    <a:pt x="8522" y="8522"/>
                  </a:cubicBezTo>
                  <a:cubicBezTo>
                    <a:pt x="13979" y="3066"/>
                    <a:pt x="21380" y="0"/>
                    <a:pt x="29097" y="0"/>
                  </a:cubicBezTo>
                  <a:close/>
                </a:path>
              </a:pathLst>
            </a:custGeom>
            <a:solidFill>
              <a:srgbClr val="40B8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0" y="-38100"/>
              <a:ext cx="1302438" cy="1611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5"/>
          <p:cNvSpPr txBox="1"/>
          <p:nvPr/>
        </p:nvSpPr>
        <p:spPr>
          <a:xfrm>
            <a:off x="5438284" y="2244743"/>
            <a:ext cx="6781008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74"/>
              </a:lnSpc>
              <a:spcBef>
                <a:spcPct val="0"/>
              </a:spcBef>
            </a:pPr>
            <a:r>
              <a:rPr lang="en-US" sz="2624" spc="257" dirty="0">
                <a:solidFill>
                  <a:srgbClr val="123E6E"/>
                </a:solidFill>
                <a:latin typeface="DM Sans Bold"/>
              </a:rPr>
              <a:t>03. </a:t>
            </a:r>
            <a:r>
              <a:rPr lang="ca-ES" sz="2624" spc="257" dirty="0" smtClean="0">
                <a:solidFill>
                  <a:srgbClr val="123E6E"/>
                </a:solidFill>
                <a:latin typeface="DM Sans Bold"/>
              </a:rPr>
              <a:t>Organitzacions</a:t>
            </a:r>
            <a:r>
              <a:rPr lang="en-US" sz="2624" spc="257" dirty="0" smtClean="0">
                <a:solidFill>
                  <a:srgbClr val="123E6E"/>
                </a:solidFill>
                <a:latin typeface="DM Sans Bold"/>
              </a:rPr>
              <a:t> </a:t>
            </a:r>
            <a:r>
              <a:rPr lang="en-US" sz="2624" spc="257" dirty="0">
                <a:solidFill>
                  <a:srgbClr val="123E6E"/>
                </a:solidFill>
                <a:latin typeface="DM Sans Bold"/>
              </a:rPr>
              <a:t>i equips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822573" y="4020839"/>
            <a:ext cx="14325600" cy="4893647"/>
          </a:xfrm>
          <a:prstGeom prst="rect">
            <a:avLst/>
          </a:prstGeom>
          <a:noFill/>
          <a:ln>
            <a:solidFill>
              <a:srgbClr val="40B8B6"/>
            </a:solidFill>
          </a:ln>
        </p:spPr>
        <p:txBody>
          <a:bodyPr wrap="square" rtlCol="0">
            <a:spAutoFit/>
          </a:bodyPr>
          <a:lstStyle/>
          <a:p>
            <a:r>
              <a:rPr lang="ca-ES" sz="2400" dirty="0"/>
              <a:t>Les intervencions de suport organitzacional </a:t>
            </a:r>
            <a:r>
              <a:rPr lang="ca-ES" sz="2400" b="1" dirty="0"/>
              <a:t>ofereixen</a:t>
            </a:r>
            <a:r>
              <a:rPr lang="ca-ES" sz="2400" dirty="0"/>
              <a:t>: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Un espai d'intercanvi entre professionals enfocat a reforçar i augmentar els recursos d'afrontament davant de situacions complexes o conflictives, a nivell individual i col·lectiu.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Orientació i assessorament als directius.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Suport a la gerència per la definició i implementació de la cultura del benestar organitzacional. 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Atenció psicològica en successos crítics.</a:t>
            </a:r>
            <a:endParaRPr lang="es-ES" sz="2400" dirty="0"/>
          </a:p>
          <a:p>
            <a:endParaRPr lang="ca-ES" sz="2400" dirty="0"/>
          </a:p>
          <a:p>
            <a:r>
              <a:rPr lang="ca-ES" sz="2400" dirty="0"/>
              <a:t>Es crea un </a:t>
            </a:r>
            <a:r>
              <a:rPr lang="ca-ES" sz="2400" b="1" dirty="0"/>
              <a:t>procés d'aliança estratègica </a:t>
            </a:r>
            <a:r>
              <a:rPr lang="ca-ES" sz="2400" dirty="0"/>
              <a:t>entre la Fundació Galatea (consultors) i els professionals, grups i institucions sanitàries i socials que demanen ajuda (consultants), per conèixer millor la situació que es proposa abordar i fomentar l’aprenentatge dels consultants </a:t>
            </a:r>
            <a:r>
              <a:rPr lang="ca-ES" sz="2400" dirty="0" smtClean="0"/>
              <a:t>a partir de la </a:t>
            </a:r>
            <a:r>
              <a:rPr lang="ca-ES" sz="2400" dirty="0"/>
              <a:t>reflexió sobre la seva pròpia </a:t>
            </a:r>
            <a:r>
              <a:rPr lang="ca-ES" sz="2400" dirty="0" smtClean="0"/>
              <a:t>situació i dinàmica de funcionament.</a:t>
            </a:r>
            <a:endParaRPr lang="ca-ES" sz="2400" dirty="0"/>
          </a:p>
          <a:p>
            <a:endParaRPr lang="es-ES" sz="2400" dirty="0"/>
          </a:p>
          <a:p>
            <a:r>
              <a:rPr lang="ca-ES" sz="2400" dirty="0"/>
              <a:t>Estan </a:t>
            </a:r>
            <a:r>
              <a:rPr lang="ca-ES" sz="2400" b="1" dirty="0"/>
              <a:t>dirigides a grups, equips i/o líders/direccions de les institucions</a:t>
            </a:r>
            <a:r>
              <a:rPr lang="ca-ES" sz="2400" dirty="0"/>
              <a:t>. 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45969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1413</Words>
  <Application>Microsoft Office PowerPoint</Application>
  <PresentationFormat>Personalizado</PresentationFormat>
  <Paragraphs>297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31" baseType="lpstr">
      <vt:lpstr>Glacial Indifference</vt:lpstr>
      <vt:lpstr>Open Sans Bold</vt:lpstr>
      <vt:lpstr>League Spartan</vt:lpstr>
      <vt:lpstr>Oswald Bold</vt:lpstr>
      <vt:lpstr>Arial</vt:lpstr>
      <vt:lpstr>Glacial Indifference Bold</vt:lpstr>
      <vt:lpstr>DM Sans</vt:lpstr>
      <vt:lpstr>Poppins</vt:lpstr>
      <vt:lpstr>Calibri</vt:lpstr>
      <vt:lpstr>Poppins Bold Bold</vt:lpstr>
      <vt:lpstr>DM Sans Bold</vt:lpstr>
      <vt:lpstr>Wingdings</vt:lpstr>
      <vt:lpstr>Poppins Semi-Bold</vt:lpstr>
      <vt:lpstr>Oswald Bold Italics</vt:lpstr>
      <vt:lpstr>Poppins Bold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de investigación minimalista verde y beige</dc:title>
  <dc:creator>Fernandez, Vanessa</dc:creator>
  <cp:lastModifiedBy>López, Marta</cp:lastModifiedBy>
  <cp:revision>154</cp:revision>
  <cp:lastPrinted>2023-12-14T14:09:44Z</cp:lastPrinted>
  <dcterms:created xsi:type="dcterms:W3CDTF">2006-08-16T00:00:00Z</dcterms:created>
  <dcterms:modified xsi:type="dcterms:W3CDTF">2024-02-14T15:20:04Z</dcterms:modified>
  <dc:identifier>DAF2Af_h7oA</dc:identifier>
</cp:coreProperties>
</file>